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9" r:id="rId1"/>
  </p:sldMasterIdLst>
  <p:notesMasterIdLst>
    <p:notesMasterId r:id="rId11"/>
  </p:notesMasterIdLst>
  <p:sldIdLst>
    <p:sldId id="2329" r:id="rId2"/>
    <p:sldId id="4037" r:id="rId3"/>
    <p:sldId id="4029" r:id="rId4"/>
    <p:sldId id="4040" r:id="rId5"/>
    <p:sldId id="4043" r:id="rId6"/>
    <p:sldId id="4041" r:id="rId7"/>
    <p:sldId id="4039" r:id="rId8"/>
    <p:sldId id="4044" r:id="rId9"/>
    <p:sldId id="3996" r:id="rId10"/>
  </p:sldIdLst>
  <p:sldSz cx="12192000" cy="6858000"/>
  <p:notesSz cx="6858000" cy="9144000"/>
  <p:embeddedFontLst>
    <p:embeddedFont>
      <p:font typeface="Noto Sans KR Medium" panose="020B0600000101010101" charset="-127"/>
      <p:regular r:id="rId12"/>
    </p:embeddedFont>
    <p:embeddedFont>
      <p:font typeface="Pretendard ExtraBold" panose="020B0600000101010101" charset="-127"/>
      <p:bold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Roboto" panose="02000000000000000000" pitchFamily="2" charset="0"/>
      <p:regular r:id="rId18"/>
      <p:bold r:id="rId19"/>
      <p:italic r:id="rId20"/>
      <p:boldItalic r:id="rId21"/>
    </p:embeddedFont>
    <p:embeddedFont>
      <p:font typeface="Roboto Black" panose="02000000000000000000" pitchFamily="2" charset="0"/>
      <p:bold r:id="rId22"/>
      <p:boldItalic r:id="rId23"/>
    </p:embeddedFont>
    <p:embeddedFont>
      <p:font typeface="Roboto Light" panose="02000000000000000000" pitchFamily="2" charset="0"/>
      <p:regular r:id="rId24"/>
      <p:italic r:id="rId25"/>
    </p:embeddedFont>
    <p:embeddedFont>
      <p:font typeface="Roboto Medium" panose="02000000000000000000" pitchFamily="2" charset="0"/>
      <p:regular r:id="rId26"/>
      <p:italic r:id="rId27"/>
    </p:embeddedFont>
    <p:embeddedFont>
      <p:font typeface="맑은 고딕" panose="020B0503020000020004" pitchFamily="50" charset="-127"/>
      <p:regular r:id="rId28"/>
      <p:bold r:id="rId29"/>
    </p:embeddedFont>
    <p:embeddedFont>
      <p:font typeface="배달의민족 주아" panose="02020603020101020101" pitchFamily="18" charset="-127"/>
      <p:regular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42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FF5050"/>
    <a:srgbClr val="0000FF"/>
    <a:srgbClr val="000066"/>
    <a:srgbClr val="1E0050"/>
    <a:srgbClr val="3A4517"/>
    <a:srgbClr val="384216"/>
    <a:srgbClr val="1740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0000" autoAdjust="0"/>
  </p:normalViewPr>
  <p:slideViewPr>
    <p:cSldViewPr snapToGrid="0">
      <p:cViewPr varScale="1">
        <p:scale>
          <a:sx n="147" d="100"/>
          <a:sy n="147" d="100"/>
        </p:scale>
        <p:origin x="88" y="100"/>
      </p:cViewPr>
      <p:guideLst>
        <p:guide orient="horz" pos="4042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14" d="100"/>
          <a:sy n="114" d="100"/>
        </p:scale>
        <p:origin x="3756" y="5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font" Target="fonts/font19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24542D3B-E243-40E7-A8F7-BEF6A31740A3}" type="datetimeFigureOut">
              <a:rPr lang="ko-KR" altLang="en-US" smtClean="0"/>
              <a:pPr/>
              <a:t>2024-09-05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837D2CF7-406A-4368-89C1-C4212AF0FAA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6059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3FC40D-6FB9-1648-B027-EAD4E7DC4F2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0535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85942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0420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5127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6502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2170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19160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32510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D2CF7-406A-4368-89C1-C4212AF0FAA3}" type="slidenum">
              <a:rPr lang="ko-KR" altLang="en-US" smtClean="0"/>
              <a:pPr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10559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21"/>
          <p:cNvSpPr>
            <a:spLocks noGrp="1"/>
          </p:cNvSpPr>
          <p:nvPr>
            <p:ph type="pic" sz="quarter" idx="32"/>
          </p:nvPr>
        </p:nvSpPr>
        <p:spPr>
          <a:xfrm>
            <a:off x="839760" y="0"/>
            <a:ext cx="11352241" cy="68580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991811" y="5336991"/>
            <a:ext cx="3564164" cy="25235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sz="1800" b="0" i="0" spc="300" baseline="0">
                <a:solidFill>
                  <a:schemeClr val="tx2">
                    <a:lumMod val="40000"/>
                    <a:lumOff val="60000"/>
                  </a:schemeClr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r>
              <a:rPr lang="en-US" dirty="0"/>
              <a:t>Presentation template</a:t>
            </a:r>
            <a:endParaRPr lang="ru-RU" dirty="0"/>
          </a:p>
        </p:txBody>
      </p:sp>
      <p:sp>
        <p:nvSpPr>
          <p:cNvPr id="16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1919809" y="4256996"/>
            <a:ext cx="4896225" cy="862907"/>
          </a:xfrm>
          <a:prstGeom prst="rect">
            <a:avLst/>
          </a:prstGeom>
        </p:spPr>
        <p:txBody>
          <a:bodyPr/>
          <a:lstStyle>
            <a:lvl1pPr marL="0" marR="0" indent="0" algn="l" defTabSz="1219231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7000" b="0" i="0" kern="1200" baseline="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r>
              <a:rPr lang="en-US" sz="7000" b="0" i="0" dirty="0">
                <a:latin typeface="Roboto" charset="0"/>
                <a:ea typeface="Roboto" charset="0"/>
                <a:cs typeface="Roboto" charset="0"/>
              </a:rPr>
              <a:t>Name</a:t>
            </a:r>
            <a:endParaRPr lang="ru-RU" sz="7000" b="0" i="0" dirty="0">
              <a:latin typeface="Roboto" charset="0"/>
              <a:ea typeface="Roboto" charset="0"/>
              <a:cs typeface="Robo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813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2"/>
          </p:nvPr>
        </p:nvSpPr>
        <p:spPr>
          <a:xfrm>
            <a:off x="1057983" y="2205006"/>
            <a:ext cx="5045969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quarter" idx="33" hasCustomPrompt="1"/>
          </p:nvPr>
        </p:nvSpPr>
        <p:spPr>
          <a:xfrm>
            <a:off x="6852035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3B51F8F-F492-6449-9FAC-018DE2C813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4D13700-595F-264E-A402-6A1C492A1779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2253383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89007"/>
            <a:ext cx="4461989" cy="4067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9146250" y="2205007"/>
            <a:ext cx="3034265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6" name="Текст 3"/>
          <p:cNvSpPr>
            <a:spLocks noGrp="1"/>
          </p:cNvSpPr>
          <p:nvPr>
            <p:ph type="body" sz="quarter" idx="35" hasCustomPrompt="1"/>
          </p:nvPr>
        </p:nvSpPr>
        <p:spPr>
          <a:xfrm>
            <a:off x="6557309" y="3300797"/>
            <a:ext cx="2095851" cy="1066436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quarter" idx="36" hasCustomPrompt="1"/>
          </p:nvPr>
        </p:nvSpPr>
        <p:spPr>
          <a:xfrm>
            <a:off x="6557309" y="5166101"/>
            <a:ext cx="2095851" cy="1066436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4167236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061007"/>
            <a:ext cx="4461989" cy="3995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9146250" y="2205007"/>
            <a:ext cx="3034265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8" name="Текст 3"/>
          <p:cNvSpPr>
            <a:spLocks noGrp="1"/>
          </p:cNvSpPr>
          <p:nvPr>
            <p:ph type="body" sz="quarter" idx="35" hasCustomPrompt="1"/>
          </p:nvPr>
        </p:nvSpPr>
        <p:spPr>
          <a:xfrm>
            <a:off x="6557309" y="729013"/>
            <a:ext cx="2095851" cy="323998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7977688-07B8-9C4C-8A1C-54057797F0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98265A5-19CC-E741-81B9-934547F17E14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1990493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21"/>
          <p:cNvSpPr>
            <a:spLocks noGrp="1"/>
          </p:cNvSpPr>
          <p:nvPr>
            <p:ph type="pic" sz="quarter" idx="34"/>
          </p:nvPr>
        </p:nvSpPr>
        <p:spPr>
          <a:xfrm>
            <a:off x="3039644" y="2205008"/>
            <a:ext cx="3046171" cy="465299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6081842" y="4572000"/>
            <a:ext cx="6110159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/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6816034" y="2205005"/>
            <a:ext cx="4317983" cy="176399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9" name="Текст 3"/>
          <p:cNvSpPr>
            <a:spLocks noGrp="1"/>
          </p:cNvSpPr>
          <p:nvPr>
            <p:ph type="body" sz="quarter" idx="36" hasCustomPrompt="1"/>
          </p:nvPr>
        </p:nvSpPr>
        <p:spPr>
          <a:xfrm>
            <a:off x="3525797" y="2648316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0" name="Текст 3"/>
          <p:cNvSpPr>
            <a:spLocks noGrp="1"/>
          </p:cNvSpPr>
          <p:nvPr>
            <p:ph type="body" sz="quarter" idx="37" hasCustomPrompt="1"/>
          </p:nvPr>
        </p:nvSpPr>
        <p:spPr>
          <a:xfrm>
            <a:off x="6816034" y="4934316"/>
            <a:ext cx="4317983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8" name="Текст 3"/>
          <p:cNvSpPr>
            <a:spLocks noGrp="1"/>
          </p:cNvSpPr>
          <p:nvPr>
            <p:ph type="body" sz="quarter" idx="35" hasCustomPrompt="1"/>
          </p:nvPr>
        </p:nvSpPr>
        <p:spPr>
          <a:xfrm>
            <a:off x="491055" y="2570639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3506556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 userDrawn="1"/>
        </p:nvSpPr>
        <p:spPr>
          <a:xfrm>
            <a:off x="6118089" y="4558656"/>
            <a:ext cx="3051673" cy="2299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9165408" y="4558656"/>
            <a:ext cx="3028709" cy="22993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/>
          </a:p>
        </p:txBody>
      </p:sp>
      <p:sp>
        <p:nvSpPr>
          <p:cNvPr id="21" name="Прямоугольник 20"/>
          <p:cNvSpPr/>
          <p:nvPr userDrawn="1"/>
        </p:nvSpPr>
        <p:spPr>
          <a:xfrm>
            <a:off x="0" y="4558656"/>
            <a:ext cx="3034507" cy="2299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7"/>
            <a:ext cx="10078248" cy="212399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quarter" idx="37" hasCustomPrompt="1"/>
          </p:nvPr>
        </p:nvSpPr>
        <p:spPr>
          <a:xfrm>
            <a:off x="469328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9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6579119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30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9634015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7628295B-ADEA-3B41-BF15-DAAB52D10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AEAB3C7-0D27-3148-83A1-F3B61742616D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3030153" y="4558656"/>
            <a:ext cx="3092288" cy="229934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270000" dist="774700" dir="2700000" sx="98000" sy="98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/>
          </a:p>
        </p:txBody>
      </p:sp>
      <p:sp>
        <p:nvSpPr>
          <p:cNvPr id="28" name="Текст 3"/>
          <p:cNvSpPr>
            <a:spLocks noGrp="1"/>
          </p:cNvSpPr>
          <p:nvPr>
            <p:ph type="body" sz="quarter" idx="38" hasCustomPrompt="1"/>
          </p:nvPr>
        </p:nvSpPr>
        <p:spPr>
          <a:xfrm>
            <a:off x="3524224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25385295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>
          <a:xfrm>
            <a:off x="3030153" y="4558653"/>
            <a:ext cx="3092288" cy="22993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6118089" y="4558656"/>
            <a:ext cx="3051673" cy="22993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9165408" y="2258984"/>
            <a:ext cx="3028709" cy="45990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21" name="Прямоугольник 20"/>
          <p:cNvSpPr/>
          <p:nvPr userDrawn="1"/>
        </p:nvSpPr>
        <p:spPr>
          <a:xfrm>
            <a:off x="0" y="4558656"/>
            <a:ext cx="3034507" cy="22993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/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8"/>
            <a:ext cx="4561307" cy="2272657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quarter" idx="37" hasCustomPrompt="1"/>
          </p:nvPr>
        </p:nvSpPr>
        <p:spPr>
          <a:xfrm>
            <a:off x="469328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8" name="Текст 3"/>
          <p:cNvSpPr>
            <a:spLocks noGrp="1"/>
          </p:cNvSpPr>
          <p:nvPr>
            <p:ph type="body" sz="quarter" idx="38" hasCustomPrompt="1"/>
          </p:nvPr>
        </p:nvSpPr>
        <p:spPr>
          <a:xfrm>
            <a:off x="3524224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9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6579119" y="4927643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30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9634015" y="2641640"/>
            <a:ext cx="2095851" cy="3847371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Прямоугольник 13"/>
          <p:cNvSpPr/>
          <p:nvPr userDrawn="1"/>
        </p:nvSpPr>
        <p:spPr>
          <a:xfrm>
            <a:off x="6115913" y="2258984"/>
            <a:ext cx="3051673" cy="2299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900"/>
          </a:p>
        </p:txBody>
      </p:sp>
      <p:sp>
        <p:nvSpPr>
          <p:cNvPr id="16" name="Текст 3"/>
          <p:cNvSpPr>
            <a:spLocks noGrp="1"/>
          </p:cNvSpPr>
          <p:nvPr>
            <p:ph type="body" sz="quarter" idx="41" hasCustomPrompt="1"/>
          </p:nvPr>
        </p:nvSpPr>
        <p:spPr>
          <a:xfrm>
            <a:off x="6572937" y="2641641"/>
            <a:ext cx="2095851" cy="1561368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45D17C26-CD07-1945-92E4-0E9501D23E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9E925BA-335C-7348-9973-F5C618B711DC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14044903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6023998" y="2287976"/>
            <a:ext cx="6156519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9C815C2-FFD2-0A4D-B8A0-E71E7CB00D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E9C8089-FD81-9B4F-A65C-63FE8C4EC9E4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2715670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1" y="2287976"/>
            <a:ext cx="2999857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5" name="Рисунок 21"/>
          <p:cNvSpPr>
            <a:spLocks noGrp="1"/>
          </p:cNvSpPr>
          <p:nvPr>
            <p:ph type="pic" sz="quarter" idx="38"/>
          </p:nvPr>
        </p:nvSpPr>
        <p:spPr>
          <a:xfrm>
            <a:off x="2999860" y="2287976"/>
            <a:ext cx="3168145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6744029" y="2287977"/>
            <a:ext cx="4356200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33381231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1057985" y="2287976"/>
            <a:ext cx="2772313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559792" y="2817004"/>
            <a:ext cx="9540439" cy="3239985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6" name="Рисунок 21"/>
          <p:cNvSpPr>
            <a:spLocks noGrp="1"/>
          </p:cNvSpPr>
          <p:nvPr>
            <p:ph type="pic" sz="quarter" idx="38"/>
          </p:nvPr>
        </p:nvSpPr>
        <p:spPr>
          <a:xfrm>
            <a:off x="3837683" y="2287976"/>
            <a:ext cx="2781496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8" name="Рисунок 21"/>
          <p:cNvSpPr>
            <a:spLocks noGrp="1"/>
          </p:cNvSpPr>
          <p:nvPr>
            <p:ph type="pic" sz="quarter" idx="40"/>
          </p:nvPr>
        </p:nvSpPr>
        <p:spPr>
          <a:xfrm>
            <a:off x="9409858" y="2287976"/>
            <a:ext cx="2763133" cy="455533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C81BA1E-7B26-7840-9EF7-83336713ED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C80ABCB-3B95-444F-84D2-78DFECA75470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32477754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исунок 21"/>
          <p:cNvSpPr>
            <a:spLocks noGrp="1"/>
          </p:cNvSpPr>
          <p:nvPr>
            <p:ph type="pic" sz="quarter" idx="34"/>
          </p:nvPr>
        </p:nvSpPr>
        <p:spPr>
          <a:xfrm>
            <a:off x="3663916" y="2306614"/>
            <a:ext cx="2611568" cy="213038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8" name="Рисунок 21"/>
          <p:cNvSpPr>
            <a:spLocks noGrp="1"/>
          </p:cNvSpPr>
          <p:nvPr>
            <p:ph type="pic" sz="quarter" idx="35"/>
          </p:nvPr>
        </p:nvSpPr>
        <p:spPr>
          <a:xfrm>
            <a:off x="6270785" y="2306614"/>
            <a:ext cx="2567433" cy="213038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9" name="Рисунок 21"/>
          <p:cNvSpPr>
            <a:spLocks noGrp="1"/>
          </p:cNvSpPr>
          <p:nvPr>
            <p:ph type="pic" sz="quarter" idx="36"/>
          </p:nvPr>
        </p:nvSpPr>
        <p:spPr>
          <a:xfrm>
            <a:off x="8834746" y="2306614"/>
            <a:ext cx="2589500" cy="213038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0" name="Рисунок 21"/>
          <p:cNvSpPr>
            <a:spLocks noGrp="1"/>
          </p:cNvSpPr>
          <p:nvPr>
            <p:ph type="pic" sz="quarter" idx="37"/>
          </p:nvPr>
        </p:nvSpPr>
        <p:spPr>
          <a:xfrm>
            <a:off x="1057047" y="2306614"/>
            <a:ext cx="2611568" cy="213038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224492" y="4741032"/>
            <a:ext cx="2095136" cy="106395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5" name="Текст 3"/>
          <p:cNvSpPr>
            <a:spLocks noGrp="1"/>
          </p:cNvSpPr>
          <p:nvPr>
            <p:ph type="body" sz="quarter" idx="38" hasCustomPrompt="1"/>
          </p:nvPr>
        </p:nvSpPr>
        <p:spPr>
          <a:xfrm>
            <a:off x="6402779" y="4741032"/>
            <a:ext cx="2095136" cy="106395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3813636" y="4741032"/>
            <a:ext cx="2095136" cy="106395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8991923" y="4741032"/>
            <a:ext cx="2095136" cy="106395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A0BA6C90-2AE4-244C-959F-23B3EF63D2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075F3BCA-6352-1047-A349-4EEBB339BFF9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3527407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7"/>
            <a:ext cx="10078248" cy="4139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298433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Текст 3"/>
          <p:cNvSpPr>
            <a:spLocks noGrp="1"/>
          </p:cNvSpPr>
          <p:nvPr>
            <p:ph type="body" sz="quarter" idx="43" hasCustomPrompt="1"/>
          </p:nvPr>
        </p:nvSpPr>
        <p:spPr>
          <a:xfrm>
            <a:off x="3972732" y="2332783"/>
            <a:ext cx="1907259" cy="1557740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45" hasCustomPrompt="1"/>
          </p:nvPr>
        </p:nvSpPr>
        <p:spPr>
          <a:xfrm>
            <a:off x="3972732" y="4562767"/>
            <a:ext cx="1907259" cy="1557740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1" name="Текст 3"/>
          <p:cNvSpPr>
            <a:spLocks noGrp="1"/>
          </p:cNvSpPr>
          <p:nvPr>
            <p:ph type="body" sz="quarter" idx="47" hasCustomPrompt="1"/>
          </p:nvPr>
        </p:nvSpPr>
        <p:spPr>
          <a:xfrm>
            <a:off x="9372980" y="2493006"/>
            <a:ext cx="1907259" cy="1557740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6" name="Текст 3"/>
          <p:cNvSpPr>
            <a:spLocks noGrp="1"/>
          </p:cNvSpPr>
          <p:nvPr>
            <p:ph type="body" sz="quarter" idx="49" hasCustomPrompt="1"/>
          </p:nvPr>
        </p:nvSpPr>
        <p:spPr>
          <a:xfrm>
            <a:off x="9372980" y="4630298"/>
            <a:ext cx="1907259" cy="1557740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906C4B5D-4619-864E-8531-0858D13C1E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EC54C2F-4D44-334A-9975-AA174670BE0A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4" name="Рисунок 21">
            <a:extLst>
              <a:ext uri="{FF2B5EF4-FFF2-40B4-BE49-F238E27FC236}">
                <a16:creationId xmlns:a16="http://schemas.microsoft.com/office/drawing/2014/main" id="{E5BB6F40-8487-3442-8783-C2EA7A4111AD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1057048" y="2306614"/>
            <a:ext cx="2455533" cy="225615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8" name="Рисунок 21">
            <a:extLst>
              <a:ext uri="{FF2B5EF4-FFF2-40B4-BE49-F238E27FC236}">
                <a16:creationId xmlns:a16="http://schemas.microsoft.com/office/drawing/2014/main" id="{07321379-EEA4-2E4E-BD78-84DBE7E19ED8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1057048" y="4562768"/>
            <a:ext cx="2455533" cy="229523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2" name="Рисунок 21">
            <a:extLst>
              <a:ext uri="{FF2B5EF4-FFF2-40B4-BE49-F238E27FC236}">
                <a16:creationId xmlns:a16="http://schemas.microsoft.com/office/drawing/2014/main" id="{AE1C47D9-CD94-2549-B905-C1D1C086E5A2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6492019" y="2306614"/>
            <a:ext cx="2455533" cy="225615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3" name="Рисунок 21">
            <a:extLst>
              <a:ext uri="{FF2B5EF4-FFF2-40B4-BE49-F238E27FC236}">
                <a16:creationId xmlns:a16="http://schemas.microsoft.com/office/drawing/2014/main" id="{70A316D7-001F-9249-AC0A-045D90EC8599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6492019" y="4562768"/>
            <a:ext cx="2455533" cy="229523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40655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224492" y="2565005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5" name="Текст 3"/>
          <p:cNvSpPr>
            <a:spLocks noGrp="1"/>
          </p:cNvSpPr>
          <p:nvPr>
            <p:ph type="body" sz="quarter" idx="38" hasCustomPrompt="1"/>
          </p:nvPr>
        </p:nvSpPr>
        <p:spPr>
          <a:xfrm>
            <a:off x="6402779" y="2565005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3813636" y="2565005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8991923" y="2565005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2" name="Текст 3"/>
          <p:cNvSpPr>
            <a:spLocks noGrp="1"/>
          </p:cNvSpPr>
          <p:nvPr>
            <p:ph type="body" sz="quarter" idx="45" hasCustomPrompt="1"/>
          </p:nvPr>
        </p:nvSpPr>
        <p:spPr>
          <a:xfrm>
            <a:off x="1224492" y="5615237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3" name="Текст 3"/>
          <p:cNvSpPr>
            <a:spLocks noGrp="1"/>
          </p:cNvSpPr>
          <p:nvPr>
            <p:ph type="body" sz="quarter" idx="46" hasCustomPrompt="1"/>
          </p:nvPr>
        </p:nvSpPr>
        <p:spPr>
          <a:xfrm>
            <a:off x="6402779" y="5615237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4" name="Текст 3"/>
          <p:cNvSpPr>
            <a:spLocks noGrp="1"/>
          </p:cNvSpPr>
          <p:nvPr>
            <p:ph type="body" sz="quarter" idx="47" hasCustomPrompt="1"/>
          </p:nvPr>
        </p:nvSpPr>
        <p:spPr>
          <a:xfrm>
            <a:off x="3813636" y="5615237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quarter" idx="48" hasCustomPrompt="1"/>
          </p:nvPr>
        </p:nvSpPr>
        <p:spPr>
          <a:xfrm>
            <a:off x="8991923" y="5615237"/>
            <a:ext cx="2095136" cy="799367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31" name="Рисунок 21">
            <a:extLst>
              <a:ext uri="{FF2B5EF4-FFF2-40B4-BE49-F238E27FC236}">
                <a16:creationId xmlns:a16="http://schemas.microsoft.com/office/drawing/2014/main" id="{2B14CA52-82DF-B841-881C-B7DA04792B1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663916" y="3572999"/>
            <a:ext cx="2611568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2" name="Рисунок 21">
            <a:extLst>
              <a:ext uri="{FF2B5EF4-FFF2-40B4-BE49-F238E27FC236}">
                <a16:creationId xmlns:a16="http://schemas.microsoft.com/office/drawing/2014/main" id="{23E9E9CE-DE08-5646-B1DA-9A9E4E7A270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270785" y="3572999"/>
            <a:ext cx="2567433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3" name="Рисунок 21">
            <a:extLst>
              <a:ext uri="{FF2B5EF4-FFF2-40B4-BE49-F238E27FC236}">
                <a16:creationId xmlns:a16="http://schemas.microsoft.com/office/drawing/2014/main" id="{8BA97521-4C7E-4847-BE21-CE938F84CF93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8834746" y="3572999"/>
            <a:ext cx="2589500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4" name="Рисунок 21">
            <a:extLst>
              <a:ext uri="{FF2B5EF4-FFF2-40B4-BE49-F238E27FC236}">
                <a16:creationId xmlns:a16="http://schemas.microsoft.com/office/drawing/2014/main" id="{43CD3B86-D01C-4E42-B39A-1CD707DFC69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057047" y="3572999"/>
            <a:ext cx="2611568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5" name="Рисунок 21">
            <a:extLst>
              <a:ext uri="{FF2B5EF4-FFF2-40B4-BE49-F238E27FC236}">
                <a16:creationId xmlns:a16="http://schemas.microsoft.com/office/drawing/2014/main" id="{32FCF177-B664-284B-843E-6B43FB3B1471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3659216" y="513013"/>
            <a:ext cx="2611568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6" name="Рисунок 21">
            <a:extLst>
              <a:ext uri="{FF2B5EF4-FFF2-40B4-BE49-F238E27FC236}">
                <a16:creationId xmlns:a16="http://schemas.microsoft.com/office/drawing/2014/main" id="{37841CBC-D555-1642-A90F-1955CBF9BB33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6266086" y="513013"/>
            <a:ext cx="2567433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7" name="Рисунок 21">
            <a:extLst>
              <a:ext uri="{FF2B5EF4-FFF2-40B4-BE49-F238E27FC236}">
                <a16:creationId xmlns:a16="http://schemas.microsoft.com/office/drawing/2014/main" id="{C4CAD19E-F952-0741-A971-1728A4A35D87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8830046" y="513013"/>
            <a:ext cx="2589500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8" name="Рисунок 21">
            <a:extLst>
              <a:ext uri="{FF2B5EF4-FFF2-40B4-BE49-F238E27FC236}">
                <a16:creationId xmlns:a16="http://schemas.microsoft.com/office/drawing/2014/main" id="{9FBAF411-43E3-254F-AA83-4EBBDB76ADC0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1052348" y="513013"/>
            <a:ext cx="2611568" cy="1835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3275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0"/>
          </p:nvPr>
        </p:nvSpPr>
        <p:spPr>
          <a:xfrm>
            <a:off x="3059823" y="4572000"/>
            <a:ext cx="3072131" cy="22860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1" name="Рисунок 21"/>
          <p:cNvSpPr>
            <a:spLocks noGrp="1"/>
          </p:cNvSpPr>
          <p:nvPr>
            <p:ph type="pic" sz="quarter" idx="31"/>
          </p:nvPr>
        </p:nvSpPr>
        <p:spPr>
          <a:xfrm>
            <a:off x="6124473" y="4572001"/>
            <a:ext cx="3020211" cy="2275324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2" name="Рисунок 21"/>
          <p:cNvSpPr>
            <a:spLocks noGrp="1"/>
          </p:cNvSpPr>
          <p:nvPr>
            <p:ph type="pic" sz="quarter" idx="32"/>
          </p:nvPr>
        </p:nvSpPr>
        <p:spPr>
          <a:xfrm>
            <a:off x="9137207" y="4572001"/>
            <a:ext cx="3046171" cy="2275324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3" name="Рисунок 21"/>
          <p:cNvSpPr>
            <a:spLocks noGrp="1"/>
          </p:cNvSpPr>
          <p:nvPr>
            <p:ph type="pic" sz="quarter" idx="33"/>
          </p:nvPr>
        </p:nvSpPr>
        <p:spPr>
          <a:xfrm>
            <a:off x="-4830" y="4572000"/>
            <a:ext cx="3072131" cy="22860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9" name="Рисунок 21"/>
          <p:cNvSpPr>
            <a:spLocks noGrp="1"/>
          </p:cNvSpPr>
          <p:nvPr>
            <p:ph type="pic" sz="quarter" idx="36"/>
          </p:nvPr>
        </p:nvSpPr>
        <p:spPr>
          <a:xfrm>
            <a:off x="9144873" y="2280663"/>
            <a:ext cx="3046171" cy="22860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28CE3484-4DF2-7D44-8F15-024680D0CD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7759DC4-E779-A840-9CA0-9A7E03005C9B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17820389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0"/>
          </p:nvPr>
        </p:nvSpPr>
        <p:spPr>
          <a:xfrm>
            <a:off x="3059823" y="2291338"/>
            <a:ext cx="3072131" cy="456132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9" name="Рисунок 21"/>
          <p:cNvSpPr>
            <a:spLocks noGrp="1"/>
          </p:cNvSpPr>
          <p:nvPr>
            <p:ph type="pic" sz="quarter" idx="36"/>
          </p:nvPr>
        </p:nvSpPr>
        <p:spPr>
          <a:xfrm>
            <a:off x="9144873" y="2280663"/>
            <a:ext cx="3046171" cy="456666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0" name="Рисунок 21"/>
          <p:cNvSpPr>
            <a:spLocks noGrp="1"/>
          </p:cNvSpPr>
          <p:nvPr>
            <p:ph type="pic" sz="quarter" idx="37"/>
          </p:nvPr>
        </p:nvSpPr>
        <p:spPr>
          <a:xfrm>
            <a:off x="2837" y="2291338"/>
            <a:ext cx="3072131" cy="4566663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2" name="Рисунок 21"/>
          <p:cNvSpPr>
            <a:spLocks noGrp="1"/>
          </p:cNvSpPr>
          <p:nvPr>
            <p:ph type="pic" sz="quarter" idx="39"/>
          </p:nvPr>
        </p:nvSpPr>
        <p:spPr>
          <a:xfrm>
            <a:off x="6124473" y="2291338"/>
            <a:ext cx="3020211" cy="456666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1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486177" y="981012"/>
            <a:ext cx="2095136" cy="100799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6" name="Текст 3"/>
          <p:cNvSpPr>
            <a:spLocks noGrp="1"/>
          </p:cNvSpPr>
          <p:nvPr>
            <p:ph type="body" sz="quarter" idx="41" hasCustomPrompt="1"/>
          </p:nvPr>
        </p:nvSpPr>
        <p:spPr>
          <a:xfrm>
            <a:off x="3516593" y="981012"/>
            <a:ext cx="2095136" cy="100799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quarter" idx="42" hasCustomPrompt="1"/>
          </p:nvPr>
        </p:nvSpPr>
        <p:spPr>
          <a:xfrm>
            <a:off x="9654283" y="981012"/>
            <a:ext cx="2095136" cy="1007995"/>
          </a:xfrm>
          <a:prstGeom prst="rect">
            <a:avLst/>
          </a:prstGeom>
        </p:spPr>
        <p:txBody>
          <a:bodyPr/>
          <a:lstStyle>
            <a:lvl1pPr marL="0" marR="0" indent="0" algn="ctr" defTabSz="1219231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00" b="0" i="0" kern="120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marR="0" lvl="0" indent="0" algn="ctr" defTabSz="1219231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Example text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43" hasCustomPrompt="1"/>
          </p:nvPr>
        </p:nvSpPr>
        <p:spPr>
          <a:xfrm>
            <a:off x="6542693" y="981012"/>
            <a:ext cx="2095136" cy="100799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36229443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8" name="Рисунок 21"/>
          <p:cNvSpPr>
            <a:spLocks noGrp="1"/>
          </p:cNvSpPr>
          <p:nvPr>
            <p:ph type="pic" sz="quarter" idx="36"/>
          </p:nvPr>
        </p:nvSpPr>
        <p:spPr>
          <a:xfrm>
            <a:off x="9144873" y="2280663"/>
            <a:ext cx="3046171" cy="456666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3" name="Рисунок 21"/>
          <p:cNvSpPr>
            <a:spLocks noGrp="1"/>
          </p:cNvSpPr>
          <p:nvPr>
            <p:ph type="pic" sz="quarter" idx="39"/>
          </p:nvPr>
        </p:nvSpPr>
        <p:spPr>
          <a:xfrm>
            <a:off x="6124473" y="2291338"/>
            <a:ext cx="3020211" cy="4566661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24" name="Текст 3"/>
          <p:cNvSpPr>
            <a:spLocks noGrp="1"/>
          </p:cNvSpPr>
          <p:nvPr>
            <p:ph type="body" sz="quarter" idx="42" hasCustomPrompt="1"/>
          </p:nvPr>
        </p:nvSpPr>
        <p:spPr>
          <a:xfrm>
            <a:off x="9654283" y="981012"/>
            <a:ext cx="2095136" cy="1007995"/>
          </a:xfrm>
          <a:prstGeom prst="rect">
            <a:avLst/>
          </a:prstGeom>
        </p:spPr>
        <p:txBody>
          <a:bodyPr/>
          <a:lstStyle>
            <a:lvl1pPr marL="0" marR="0" indent="0" algn="ctr" defTabSz="1219231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00" b="0" i="0" kern="120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marR="0" lvl="0" indent="0" algn="ctr" defTabSz="1219231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Example text</a:t>
            </a:r>
          </a:p>
        </p:txBody>
      </p:sp>
      <p:sp>
        <p:nvSpPr>
          <p:cNvPr id="25" name="Текст 3"/>
          <p:cNvSpPr>
            <a:spLocks noGrp="1"/>
          </p:cNvSpPr>
          <p:nvPr>
            <p:ph type="body" sz="quarter" idx="43" hasCustomPrompt="1"/>
          </p:nvPr>
        </p:nvSpPr>
        <p:spPr>
          <a:xfrm>
            <a:off x="6542693" y="981012"/>
            <a:ext cx="2095136" cy="1007995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1D6042FF-8AF2-9240-A692-35AECBA16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D878B6A-794A-B640-BB23-CD57342EDFB3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33302741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19995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p bar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95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B94CEA0-8D68-496E-9090-C406E40B91E7}"/>
              </a:ext>
            </a:extLst>
          </p:cNvPr>
          <p:cNvSpPr/>
          <p:nvPr userDrawn="1"/>
        </p:nvSpPr>
        <p:spPr>
          <a:xfrm>
            <a:off x="487682" y="457202"/>
            <a:ext cx="896620" cy="16510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1351" dirty="0">
              <a:latin typeface="Roboto" panose="02000000000000000000" pitchFamily="2" charset="0"/>
            </a:endParaRPr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0C7A6988-0536-4DB2-8B1E-4B47A994A04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97399" y="457202"/>
            <a:ext cx="7106919" cy="5943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>
                <a:latin typeface="Roboto" panose="02000000000000000000" pitchFamily="2" charset="0"/>
              </a:defRPr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0266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7"/>
            <a:ext cx="10078248" cy="4139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846E2864-4EB0-F44C-84E2-4D409B77EF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5F3FDC7-6BDC-B947-A5FE-24BBDF06E253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35448270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89007"/>
            <a:ext cx="4461989" cy="4067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21" name="Рисунок 21"/>
          <p:cNvSpPr>
            <a:spLocks noGrp="1"/>
          </p:cNvSpPr>
          <p:nvPr>
            <p:ph type="pic" sz="quarter" idx="37"/>
          </p:nvPr>
        </p:nvSpPr>
        <p:spPr>
          <a:xfrm>
            <a:off x="9146250" y="2205007"/>
            <a:ext cx="3034265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6" name="Текст 3"/>
          <p:cNvSpPr>
            <a:spLocks noGrp="1"/>
          </p:cNvSpPr>
          <p:nvPr>
            <p:ph type="body" sz="quarter" idx="35" hasCustomPrompt="1"/>
          </p:nvPr>
        </p:nvSpPr>
        <p:spPr>
          <a:xfrm>
            <a:off x="6557309" y="3300797"/>
            <a:ext cx="2095851" cy="1066436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quarter" idx="36" hasCustomPrompt="1"/>
          </p:nvPr>
        </p:nvSpPr>
        <p:spPr>
          <a:xfrm>
            <a:off x="6557309" y="5166101"/>
            <a:ext cx="2095851" cy="1066436"/>
          </a:xfrm>
          <a:prstGeom prst="rect">
            <a:avLst/>
          </a:prstGeom>
        </p:spPr>
        <p:txBody>
          <a:bodyPr/>
          <a:lstStyle>
            <a:lvl1pPr algn="ctr">
              <a:defRPr lang="en-US" sz="1100" b="0" i="0" baseline="0" dirty="0">
                <a:solidFill>
                  <a:schemeClr val="bg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13E5CF9D-94CD-264C-A198-0D44B69978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D4C87A8-D177-E149-A931-FACB3CAD2C7F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4251038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1917007"/>
            <a:ext cx="10078248" cy="413998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</p:spTree>
    <p:extLst>
      <p:ext uri="{BB962C8B-B14F-4D97-AF65-F5344CB8AC3E}">
        <p14:creationId xmlns:p14="http://schemas.microsoft.com/office/powerpoint/2010/main" val="2586477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2"/>
          </p:nvPr>
        </p:nvSpPr>
        <p:spPr>
          <a:xfrm>
            <a:off x="1057983" y="2205006"/>
            <a:ext cx="5045969" cy="4638300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7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quarter" idx="33" hasCustomPrompt="1"/>
          </p:nvPr>
        </p:nvSpPr>
        <p:spPr>
          <a:xfrm>
            <a:off x="6852035" y="2287977"/>
            <a:ext cx="4461989" cy="3769012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3B51F8F-F492-6449-9FAC-018DE2C813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4D13700-595F-264E-A402-6A1C492A1779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4139479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 userDrawn="1"/>
        </p:nvSpPr>
        <p:spPr>
          <a:xfrm flipV="1">
            <a:off x="0" y="0"/>
            <a:ext cx="12192000" cy="2205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3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4295917" y="2781004"/>
            <a:ext cx="6840315" cy="3275985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295917" y="837012"/>
            <a:ext cx="6840315" cy="1223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sz="3300" b="1" i="0" baseline="0">
                <a:solidFill>
                  <a:schemeClr val="bg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OF YOUR </a:t>
            </a:r>
            <a:br>
              <a:rPr lang="en-US" dirty="0"/>
            </a:br>
            <a:r>
              <a:rPr lang="en-US" dirty="0"/>
              <a:t>TOP SLIDE</a:t>
            </a:r>
            <a:endParaRPr lang="ru-RU" dirty="0"/>
          </a:p>
        </p:txBody>
      </p:sp>
      <p:sp>
        <p:nvSpPr>
          <p:cNvPr id="17" name="Рисунок 21"/>
          <p:cNvSpPr>
            <a:spLocks noGrp="1"/>
          </p:cNvSpPr>
          <p:nvPr>
            <p:ph type="pic" sz="quarter" idx="32"/>
          </p:nvPr>
        </p:nvSpPr>
        <p:spPr>
          <a:xfrm>
            <a:off x="1127772" y="837012"/>
            <a:ext cx="2491555" cy="5194048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>
            <a:outerShdw blurRad="1270000" dist="774700" dir="2700000" sx="98000" sy="98000" algn="tl" rotWithShape="0">
              <a:prstClr val="black">
                <a:alpha val="2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75D700-FA55-452F-A7B4-F56036F04B21}"/>
              </a:ext>
            </a:extLst>
          </p:cNvPr>
          <p:cNvSpPr txBox="1"/>
          <p:nvPr userDrawn="1"/>
        </p:nvSpPr>
        <p:spPr>
          <a:xfrm>
            <a:off x="11244238" y="405015"/>
            <a:ext cx="648029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6EE2759-EA19-4DEE-B4DA-0376E1078BB4}" type="slidenum">
              <a:rPr lang="en-US" altLang="ko-KR" sz="1467" smtClean="0">
                <a:solidFill>
                  <a:schemeClr val="bg1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Noto Sans" panose="020B0502040504020204" pitchFamily="34" charset="0"/>
              </a:rPr>
              <a:t>‹#›</a:t>
            </a:fld>
            <a:endParaRPr lang="ko-KR" altLang="en-US" sz="1467" dirty="0">
              <a:solidFill>
                <a:schemeClr val="bg1">
                  <a:lumMod val="75000"/>
                </a:schemeClr>
              </a:solidFill>
              <a:latin typeface="Roboto Medium" panose="02000000000000000000" pitchFamily="2" charset="0"/>
              <a:ea typeface="맑은 고딕" panose="020B0503020000020004" pitchFamily="50" charset="-127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284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21"/>
          <p:cNvSpPr>
            <a:spLocks noGrp="1"/>
          </p:cNvSpPr>
          <p:nvPr>
            <p:ph type="pic" sz="quarter" idx="33"/>
          </p:nvPr>
        </p:nvSpPr>
        <p:spPr>
          <a:xfrm>
            <a:off x="6908559" y="3033001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8" name="Рисунок 21"/>
          <p:cNvSpPr>
            <a:spLocks noGrp="1"/>
          </p:cNvSpPr>
          <p:nvPr>
            <p:ph type="pic" sz="quarter" idx="34"/>
          </p:nvPr>
        </p:nvSpPr>
        <p:spPr>
          <a:xfrm>
            <a:off x="6908559" y="4915407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134179" y="3496847"/>
            <a:ext cx="4460428" cy="1074867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5" hasCustomPrompt="1"/>
          </p:nvPr>
        </p:nvSpPr>
        <p:spPr>
          <a:xfrm>
            <a:off x="1134179" y="5306120"/>
            <a:ext cx="4460428" cy="1074867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5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1134179" y="1953008"/>
            <a:ext cx="4460428" cy="899995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7852481-77C3-FA48-A033-516507B497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9FDF5F6-25CB-E342-93E6-93D54848D1C5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1489648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исунок 21"/>
          <p:cNvSpPr>
            <a:spLocks noGrp="1"/>
          </p:cNvSpPr>
          <p:nvPr>
            <p:ph type="pic" sz="quarter" idx="32"/>
          </p:nvPr>
        </p:nvSpPr>
        <p:spPr>
          <a:xfrm>
            <a:off x="6908559" y="405015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18" name="Рисунок 21"/>
          <p:cNvSpPr>
            <a:spLocks noGrp="1"/>
          </p:cNvSpPr>
          <p:nvPr>
            <p:ph type="pic" sz="quarter" idx="34"/>
          </p:nvPr>
        </p:nvSpPr>
        <p:spPr>
          <a:xfrm>
            <a:off x="6908559" y="4760993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134179" y="2583004"/>
            <a:ext cx="4460428" cy="1421429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5" hasCustomPrompt="1"/>
          </p:nvPr>
        </p:nvSpPr>
        <p:spPr>
          <a:xfrm>
            <a:off x="1134179" y="4760994"/>
            <a:ext cx="4460428" cy="1421429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5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1134179" y="405015"/>
            <a:ext cx="4460428" cy="1421429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7" name="Рисунок 21"/>
          <p:cNvSpPr>
            <a:spLocks noGrp="1"/>
          </p:cNvSpPr>
          <p:nvPr>
            <p:ph type="pic" sz="quarter" idx="33"/>
          </p:nvPr>
        </p:nvSpPr>
        <p:spPr>
          <a:xfrm>
            <a:off x="6908559" y="2583004"/>
            <a:ext cx="4227672" cy="1727992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>
            <a:outerShdw blurRad="1270000" dist="774700" dir="2700000" sx="98000" sy="98000" algn="tl" rotWithShape="0">
              <a:prstClr val="black">
                <a:alpha val="2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4304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8187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2"/>
          </p:nvPr>
        </p:nvSpPr>
        <p:spPr>
          <a:xfrm>
            <a:off x="0" y="1"/>
            <a:ext cx="12192000" cy="2205007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5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3647888" y="2781004"/>
            <a:ext cx="7488344" cy="3275985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7985" y="2781004"/>
            <a:ext cx="2229887" cy="327598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sz="3300" b="1" i="0" baseline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OF YOUR </a:t>
            </a:r>
            <a:br>
              <a:rPr lang="en-US" dirty="0"/>
            </a:br>
            <a:r>
              <a:rPr lang="en-US" dirty="0"/>
              <a:t>TOP SLIDE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E00FB7-0148-4D2D-BF21-D5E653448BDE}"/>
              </a:ext>
            </a:extLst>
          </p:cNvPr>
          <p:cNvSpPr txBox="1"/>
          <p:nvPr userDrawn="1"/>
        </p:nvSpPr>
        <p:spPr>
          <a:xfrm>
            <a:off x="11244238" y="405015"/>
            <a:ext cx="648029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6EE2759-EA19-4DEE-B4DA-0376E1078BB4}" type="slidenum">
              <a:rPr lang="en-US" altLang="ko-KR" sz="1467" smtClean="0">
                <a:solidFill>
                  <a:schemeClr val="bg1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Noto Sans" panose="020B0502040504020204" pitchFamily="34" charset="0"/>
              </a:rPr>
              <a:t>‹#›</a:t>
            </a:fld>
            <a:endParaRPr lang="ko-KR" altLang="en-US" sz="1467" dirty="0">
              <a:solidFill>
                <a:schemeClr val="bg1">
                  <a:lumMod val="75000"/>
                </a:schemeClr>
              </a:solidFill>
              <a:latin typeface="Roboto Medium" panose="02000000000000000000" pitchFamily="2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145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21"/>
          <p:cNvSpPr>
            <a:spLocks noGrp="1"/>
          </p:cNvSpPr>
          <p:nvPr>
            <p:ph type="pic" sz="quarter" idx="32"/>
          </p:nvPr>
        </p:nvSpPr>
        <p:spPr>
          <a:xfrm>
            <a:off x="0" y="0"/>
            <a:ext cx="12192000" cy="4112997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5" name="Текст 3"/>
          <p:cNvSpPr>
            <a:spLocks noGrp="1"/>
          </p:cNvSpPr>
          <p:nvPr>
            <p:ph type="body" sz="quarter" idx="39" hasCustomPrompt="1"/>
          </p:nvPr>
        </p:nvSpPr>
        <p:spPr>
          <a:xfrm>
            <a:off x="1057984" y="4760995"/>
            <a:ext cx="2121883" cy="1219829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7985" y="2205006"/>
            <a:ext cx="3957967" cy="133199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sz="3300" b="1" i="0" baseline="0">
                <a:solidFill>
                  <a:schemeClr val="bg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OF YOUR </a:t>
            </a:r>
            <a:br>
              <a:rPr lang="en-US" dirty="0"/>
            </a:br>
            <a:r>
              <a:rPr lang="en-US" dirty="0"/>
              <a:t>TOP SLIDE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quarter" idx="40" hasCustomPrompt="1"/>
          </p:nvPr>
        </p:nvSpPr>
        <p:spPr>
          <a:xfrm>
            <a:off x="3672627" y="4760995"/>
            <a:ext cx="2121883" cy="1219829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quarter" idx="41" hasCustomPrompt="1"/>
          </p:nvPr>
        </p:nvSpPr>
        <p:spPr>
          <a:xfrm>
            <a:off x="6287271" y="4760995"/>
            <a:ext cx="2121883" cy="1219829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42" hasCustomPrompt="1"/>
          </p:nvPr>
        </p:nvSpPr>
        <p:spPr>
          <a:xfrm>
            <a:off x="8901913" y="4760995"/>
            <a:ext cx="2121883" cy="1219829"/>
          </a:xfrm>
          <a:prstGeom prst="rect">
            <a:avLst/>
          </a:prstGeom>
        </p:spPr>
        <p:txBody>
          <a:bodyPr/>
          <a:lstStyle>
            <a:lvl1pPr algn="l"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28A2EF-2B4E-4713-A097-F4CFF55C4CD4}"/>
              </a:ext>
            </a:extLst>
          </p:cNvPr>
          <p:cNvSpPr txBox="1"/>
          <p:nvPr userDrawn="1"/>
        </p:nvSpPr>
        <p:spPr>
          <a:xfrm>
            <a:off x="11244238" y="405015"/>
            <a:ext cx="648029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6EE2759-EA19-4DEE-B4DA-0376E1078BB4}" type="slidenum">
              <a:rPr lang="en-US" altLang="ko-KR" sz="1467" smtClean="0">
                <a:solidFill>
                  <a:schemeClr val="bg1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Noto Sans" panose="020B0502040504020204" pitchFamily="34" charset="0"/>
              </a:rPr>
              <a:t>‹#›</a:t>
            </a:fld>
            <a:endParaRPr lang="ko-KR" altLang="en-US" sz="1467" dirty="0">
              <a:solidFill>
                <a:schemeClr val="bg1">
                  <a:lumMod val="75000"/>
                </a:schemeClr>
              </a:solidFill>
              <a:latin typeface="Roboto Medium" panose="02000000000000000000" pitchFamily="2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011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1057984" y="2205006"/>
            <a:ext cx="7344339" cy="3851983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 dirty="0"/>
              <a:t>Example text</a:t>
            </a:r>
          </a:p>
        </p:txBody>
      </p:sp>
      <p:sp>
        <p:nvSpPr>
          <p:cNvPr id="6" name="Рисунок 21"/>
          <p:cNvSpPr>
            <a:spLocks noGrp="1"/>
          </p:cNvSpPr>
          <p:nvPr>
            <p:ph type="pic" sz="quarter" idx="37"/>
          </p:nvPr>
        </p:nvSpPr>
        <p:spPr>
          <a:xfrm>
            <a:off x="9137206" y="2205006"/>
            <a:ext cx="3046172" cy="4642316"/>
          </a:xfrm>
          <a:prstGeom prst="rect">
            <a:avLst/>
          </a:prstGeom>
          <a:pattFill prst="lgCheck">
            <a:fgClr>
              <a:schemeClr val="bg1"/>
            </a:fgClr>
            <a:bgClr>
              <a:schemeClr val="bg1">
                <a:lumMod val="75000"/>
              </a:schemeClr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ru-RU" sz="400" dirty="0"/>
            </a:lvl1pPr>
          </a:lstStyle>
          <a:p>
            <a:pPr lvl="0" algn="ctr"/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E78C6362-F05E-0643-8241-6D56797AA8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984" y="405015"/>
            <a:ext cx="10078248" cy="11879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2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817" algn="l"/>
              </a:tabLst>
              <a:defRPr lang="ru-RU" sz="3300" b="1" i="0" kern="1200" baseline="0" dirty="0">
                <a:solidFill>
                  <a:schemeClr val="tx2"/>
                </a:solidFill>
                <a:latin typeface="Roboto Black" charset="0"/>
                <a:ea typeface="Roboto Black" charset="0"/>
                <a:cs typeface="Roboto Black" charset="0"/>
              </a:defRPr>
            </a:lvl1pPr>
          </a:lstStyle>
          <a:p>
            <a:r>
              <a:rPr lang="en-US" dirty="0"/>
              <a:t>NAME SLIDE</a:t>
            </a:r>
            <a:br>
              <a:rPr lang="en-US" dirty="0"/>
            </a:br>
            <a:r>
              <a:rPr lang="en-US" dirty="0"/>
              <a:t>TWO STROKE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41D75FB-7778-8249-8FA6-B16CEF01EB27}"/>
              </a:ext>
            </a:extLst>
          </p:cNvPr>
          <p:cNvSpPr/>
          <p:nvPr userDrawn="1"/>
        </p:nvSpPr>
        <p:spPr>
          <a:xfrm>
            <a:off x="1" y="1606153"/>
            <a:ext cx="2243823" cy="2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3180276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171FB1-B2AF-421E-82D6-5659ACF2EED8}"/>
              </a:ext>
            </a:extLst>
          </p:cNvPr>
          <p:cNvSpPr txBox="1"/>
          <p:nvPr userDrawn="1"/>
        </p:nvSpPr>
        <p:spPr>
          <a:xfrm>
            <a:off x="11543971" y="6388371"/>
            <a:ext cx="648029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6EE2759-EA19-4DEE-B4DA-0376E1078BB4}" type="slidenum">
              <a:rPr lang="en-US" altLang="ko-KR" sz="1467" smtClean="0">
                <a:solidFill>
                  <a:schemeClr val="bg1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Noto Sans" panose="020B0502040504020204" pitchFamily="34" charset="0"/>
              </a:rPr>
              <a:t>‹#›</a:t>
            </a:fld>
            <a:endParaRPr lang="ko-KR" altLang="en-US" sz="1467" dirty="0">
              <a:solidFill>
                <a:schemeClr val="bg1">
                  <a:lumMod val="50000"/>
                </a:schemeClr>
              </a:solidFill>
              <a:latin typeface="Roboto Medium" panose="02000000000000000000" pitchFamily="2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873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0" r:id="rId21"/>
    <p:sldLayoutId id="2147483711" r:id="rId22"/>
    <p:sldLayoutId id="2147483712" r:id="rId23"/>
    <p:sldLayoutId id="2147483713" r:id="rId24"/>
    <p:sldLayoutId id="2147483714" r:id="rId25"/>
    <p:sldLayoutId id="2147483715" r:id="rId26"/>
    <p:sldLayoutId id="2147483716" r:id="rId27"/>
    <p:sldLayoutId id="2147483685" r:id="rId28"/>
    <p:sldLayoutId id="2147483686" r:id="rId29"/>
    <p:sldLayoutId id="2147483687" r:id="rId30"/>
    <p:sldLayoutId id="2147483688" r:id="rId31"/>
  </p:sldLayoutIdLst>
  <p:hf hdr="0" ftr="0" dt="0"/>
  <p:txStyles>
    <p:titleStyle>
      <a:lvl1pPr algn="ctr" defTabSz="1219231" rtl="0" eaLnBrk="1" latinLnBrk="0" hangingPunct="1">
        <a:spcBef>
          <a:spcPct val="0"/>
        </a:spcBef>
        <a:buNone/>
        <a:defRPr sz="58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11" indent="-457211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4251" kern="1200">
          <a:solidFill>
            <a:schemeClr val="tx1"/>
          </a:solidFill>
          <a:latin typeface="+mn-lt"/>
          <a:ea typeface="+mn-ea"/>
          <a:cs typeface="+mn-cs"/>
        </a:defRPr>
      </a:lvl1pPr>
      <a:lvl2pPr marL="990625" indent="-381009" algn="l" defTabSz="1219231" rtl="0" eaLnBrk="1" latinLnBrk="0" hangingPunct="1">
        <a:spcBef>
          <a:spcPct val="20000"/>
        </a:spcBef>
        <a:buFont typeface="Arial" panose="020B0604020202020204" pitchFamily="34" charset="0"/>
        <a:buChar char="–"/>
        <a:defRPr sz="3751" kern="1200">
          <a:solidFill>
            <a:schemeClr val="tx1"/>
          </a:solidFill>
          <a:latin typeface="+mn-lt"/>
          <a:ea typeface="+mn-ea"/>
          <a:cs typeface="+mn-cs"/>
        </a:defRPr>
      </a:lvl2pPr>
      <a:lvl3pPr marL="1524038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53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–"/>
        <a:defRPr sz="2651" kern="1200">
          <a:solidFill>
            <a:schemeClr val="tx1"/>
          </a:solidFill>
          <a:latin typeface="+mn-lt"/>
          <a:ea typeface="+mn-ea"/>
          <a:cs typeface="+mn-cs"/>
        </a:defRPr>
      </a:lvl4pPr>
      <a:lvl5pPr marL="2743269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»"/>
        <a:defRPr sz="2651" kern="1200">
          <a:solidFill>
            <a:schemeClr val="tx1"/>
          </a:solidFill>
          <a:latin typeface="+mn-lt"/>
          <a:ea typeface="+mn-ea"/>
          <a:cs typeface="+mn-cs"/>
        </a:defRPr>
      </a:lvl5pPr>
      <a:lvl6pPr marL="3352884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1" kern="1200">
          <a:solidFill>
            <a:schemeClr val="tx1"/>
          </a:solidFill>
          <a:latin typeface="+mn-lt"/>
          <a:ea typeface="+mn-ea"/>
          <a:cs typeface="+mn-cs"/>
        </a:defRPr>
      </a:lvl6pPr>
      <a:lvl7pPr marL="3962500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1" kern="1200">
          <a:solidFill>
            <a:schemeClr val="tx1"/>
          </a:solidFill>
          <a:latin typeface="+mn-lt"/>
          <a:ea typeface="+mn-ea"/>
          <a:cs typeface="+mn-cs"/>
        </a:defRPr>
      </a:lvl7pPr>
      <a:lvl8pPr marL="4572114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1" kern="1200">
          <a:solidFill>
            <a:schemeClr val="tx1"/>
          </a:solidFill>
          <a:latin typeface="+mn-lt"/>
          <a:ea typeface="+mn-ea"/>
          <a:cs typeface="+mn-cs"/>
        </a:defRPr>
      </a:lvl8pPr>
      <a:lvl9pPr marL="5181729" indent="-304807" algn="l" defTabSz="12192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15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31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46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62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76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91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307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922" algn="l" defTabSz="12192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7.jpe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12.sv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1.png"/><Relationship Id="rId11" Type="http://schemas.openxmlformats.org/officeDocument/2006/relationships/image" Target="../media/image15.jpeg"/><Relationship Id="rId5" Type="http://schemas.microsoft.com/office/2007/relationships/hdphoto" Target="../media/hdphoto2.wdp"/><Relationship Id="rId15" Type="http://schemas.openxmlformats.org/officeDocument/2006/relationships/image" Target="../media/image19.png"/><Relationship Id="rId10" Type="http://schemas.openxmlformats.org/officeDocument/2006/relationships/image" Target="../media/image14.jpeg"/><Relationship Id="rId4" Type="http://schemas.openxmlformats.org/officeDocument/2006/relationships/image" Target="../media/image6.png"/><Relationship Id="rId9" Type="http://schemas.microsoft.com/office/2007/relationships/hdphoto" Target="../media/hdphoto3.wdp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0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4.png"/><Relationship Id="rId7" Type="http://schemas.microsoft.com/office/2007/relationships/hdphoto" Target="../media/hdphoto2.wdp"/><Relationship Id="rId12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6.png"/><Relationship Id="rId11" Type="http://schemas.openxmlformats.org/officeDocument/2006/relationships/image" Target="../media/image16.png"/><Relationship Id="rId5" Type="http://schemas.openxmlformats.org/officeDocument/2006/relationships/image" Target="../media/image5.png"/><Relationship Id="rId10" Type="http://schemas.openxmlformats.org/officeDocument/2006/relationships/image" Target="../media/image15.jpeg"/><Relationship Id="rId4" Type="http://schemas.openxmlformats.org/officeDocument/2006/relationships/image" Target="../media/image25.svg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5.png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4.png"/><Relationship Id="rId5" Type="http://schemas.microsoft.com/office/2007/relationships/hdphoto" Target="../media/hdphoto2.wdp"/><Relationship Id="rId10" Type="http://schemas.openxmlformats.org/officeDocument/2006/relationships/image" Target="../media/image27.png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.png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A2DFB3F7-7898-2B97-8B60-DAEDEB7CDE68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5AF8AA99-599A-B8F1-32DA-4551A70C44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7793" r="27301"/>
          <a:stretch/>
        </p:blipFill>
        <p:spPr>
          <a:xfrm rot="10800000" flipH="1">
            <a:off x="-22127" y="48193"/>
            <a:ext cx="12192000" cy="6761614"/>
          </a:xfrm>
          <a:prstGeom prst="rect">
            <a:avLst/>
          </a:prstGeom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3C3DE968-EEA3-EB72-7E11-CEF1DD8F5BC9}"/>
              </a:ext>
            </a:extLst>
          </p:cNvPr>
          <p:cNvSpPr/>
          <p:nvPr/>
        </p:nvSpPr>
        <p:spPr>
          <a:xfrm>
            <a:off x="5350506" y="4483860"/>
            <a:ext cx="3796692" cy="3796692"/>
          </a:xfrm>
          <a:prstGeom prst="ellipse">
            <a:avLst/>
          </a:prstGeom>
          <a:solidFill>
            <a:schemeClr val="bg1">
              <a:lumMod val="95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Noto Sans KR Medium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0F1BC323-47D1-4F47-7CFC-9DF494D55C46}"/>
              </a:ext>
            </a:extLst>
          </p:cNvPr>
          <p:cNvSpPr/>
          <p:nvPr/>
        </p:nvSpPr>
        <p:spPr>
          <a:xfrm>
            <a:off x="6718300" y="1764700"/>
            <a:ext cx="6237199" cy="6237199"/>
          </a:xfrm>
          <a:prstGeom prst="ellipse">
            <a:avLst/>
          </a:prstGeom>
          <a:solidFill>
            <a:schemeClr val="bg1">
              <a:lumMod val="95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Noto Sans KR Medium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DE898DE-E7C3-576A-4FBE-DE6D76453F92}"/>
              </a:ext>
            </a:extLst>
          </p:cNvPr>
          <p:cNvSpPr/>
          <p:nvPr/>
        </p:nvSpPr>
        <p:spPr>
          <a:xfrm>
            <a:off x="455180" y="6459151"/>
            <a:ext cx="2345194" cy="138499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en-US" altLang="ko-KR" sz="900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" panose="02000503000000020004" pitchFamily="50" charset="-127"/>
              </a:rPr>
              <a:t>as of 2024.09.05  I  </a:t>
            </a:r>
            <a:r>
              <a:rPr lang="ko-KR" altLang="en-US" sz="900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" panose="02000503000000020004" pitchFamily="50" charset="-127"/>
              </a:rPr>
              <a:t>세이프웨어</a:t>
            </a:r>
            <a:r>
              <a:rPr lang="en-US" altLang="ko-KR" sz="900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" panose="02000503000000020004" pitchFamily="50" charset="-127"/>
              </a:rPr>
              <a:t>(</a:t>
            </a:r>
            <a:r>
              <a:rPr lang="ko-KR" altLang="en-US" sz="900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" panose="02000503000000020004" pitchFamily="50" charset="-127"/>
              </a:rPr>
              <a:t>주</a:t>
            </a:r>
            <a:r>
              <a:rPr lang="en-US" altLang="ko-KR" sz="900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" panose="02000503000000020004" pitchFamily="50" charset="-127"/>
              </a:rPr>
              <a:t>)</a:t>
            </a:r>
            <a:r>
              <a:rPr lang="ko-KR" altLang="en-US" sz="900" b="1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" panose="02000503000000020004" pitchFamily="50" charset="-127"/>
              </a:rPr>
              <a:t>    </a:t>
            </a:r>
            <a:r>
              <a:rPr lang="en-US" altLang="ko-KR" sz="900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" panose="02000503000000020004" pitchFamily="50" charset="-127"/>
              </a:rPr>
              <a:t>I </a:t>
            </a:r>
            <a:r>
              <a:rPr lang="ko-KR" altLang="en-US" sz="900" b="1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" panose="02000503000000020004" pitchFamily="50" charset="-127"/>
              </a:rPr>
              <a:t> </a:t>
            </a:r>
            <a:r>
              <a:rPr lang="ko-KR" altLang="en-US" sz="900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" panose="02000503000000020004" pitchFamily="50" charset="-127"/>
              </a:rPr>
              <a:t> </a:t>
            </a:r>
            <a:r>
              <a:rPr lang="en-US" altLang="ko-KR" sz="900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" panose="02000503000000020004" pitchFamily="50" charset="-127"/>
              </a:rPr>
              <a:t>SW</a:t>
            </a:r>
            <a:r>
              <a:rPr lang="ko-KR" altLang="en-US" sz="900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" panose="02000503000000020004" pitchFamily="50" charset="-127"/>
              </a:rPr>
              <a:t>개발실</a:t>
            </a:r>
            <a:endParaRPr lang="en-US" altLang="ko-KR" sz="900" dirty="0">
              <a:solidFill>
                <a:schemeClr val="bg1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" panose="02000503000000020004" pitchFamily="50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F48DD86-4216-04EF-B7B0-28D99A56F31A}"/>
              </a:ext>
            </a:extLst>
          </p:cNvPr>
          <p:cNvSpPr/>
          <p:nvPr/>
        </p:nvSpPr>
        <p:spPr>
          <a:xfrm>
            <a:off x="1920311" y="1412930"/>
            <a:ext cx="2984791" cy="230832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latinLnBrk="0"/>
            <a:r>
              <a:rPr lang="en-US" altLang="ko-KR" sz="15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Medium" panose="02000603000000020004" pitchFamily="50" charset="-127"/>
              </a:rPr>
              <a:t>Advancing Technology for Humanity</a:t>
            </a: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793985AB-526F-29C1-955F-86FB6A13D3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6900" r="27301" b="1844"/>
          <a:stretch/>
        </p:blipFill>
        <p:spPr>
          <a:xfrm rot="10800000" flipH="1">
            <a:off x="1" y="-1"/>
            <a:ext cx="12192000" cy="9212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39366B78-3EAD-51C6-5DE4-85B591E2D97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312" y="1156022"/>
            <a:ext cx="3244478" cy="164277"/>
          </a:xfrm>
          <a:prstGeom prst="rect">
            <a:avLst/>
          </a:prstGeom>
        </p:spPr>
      </p:pic>
      <p:grpSp>
        <p:nvGrpSpPr>
          <p:cNvPr id="21" name="그룹 20">
            <a:extLst>
              <a:ext uri="{FF2B5EF4-FFF2-40B4-BE49-F238E27FC236}">
                <a16:creationId xmlns:a16="http://schemas.microsoft.com/office/drawing/2014/main" id="{E0710D60-9A82-78B3-F92F-FE47CFA5AF6D}"/>
              </a:ext>
            </a:extLst>
          </p:cNvPr>
          <p:cNvGrpSpPr/>
          <p:nvPr/>
        </p:nvGrpSpPr>
        <p:grpSpPr>
          <a:xfrm>
            <a:off x="504673" y="-6348"/>
            <a:ext cx="1152245" cy="1650110"/>
            <a:chOff x="1361127" y="-8083"/>
            <a:chExt cx="1152245" cy="1650110"/>
          </a:xfrm>
          <a:solidFill>
            <a:srgbClr val="0082C8"/>
          </a:solidFill>
        </p:grpSpPr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21CEDD0D-0876-662B-5259-002B70B9DC05}"/>
                </a:ext>
              </a:extLst>
            </p:cNvPr>
            <p:cNvSpPr/>
            <p:nvPr/>
          </p:nvSpPr>
          <p:spPr>
            <a:xfrm>
              <a:off x="1361127" y="-8083"/>
              <a:ext cx="1152245" cy="1650110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070C0"/>
                </a:solidFill>
              </a:endParaRPr>
            </a:p>
          </p:txBody>
        </p:sp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4997186E-514D-B29E-CEA4-D31FCBE740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310" y="822687"/>
              <a:ext cx="799752" cy="700831"/>
            </a:xfrm>
            <a:prstGeom prst="rect">
              <a:avLst/>
            </a:prstGeom>
            <a:grpFill/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05B9C3D-24B8-C71C-B291-A7D1804DA7F5}"/>
              </a:ext>
            </a:extLst>
          </p:cNvPr>
          <p:cNvSpPr txBox="1"/>
          <p:nvPr/>
        </p:nvSpPr>
        <p:spPr>
          <a:xfrm>
            <a:off x="2228986" y="3098865"/>
            <a:ext cx="831990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251281">
              <a:lnSpc>
                <a:spcPct val="150000"/>
              </a:lnSpc>
              <a:tabLst>
                <a:tab pos="4855512" algn="l"/>
              </a:tabLst>
            </a:pPr>
            <a:r>
              <a:rPr lang="ko-KR" altLang="en-US" sz="4400" dirty="0">
                <a:solidFill>
                  <a:schemeClr val="accent2">
                    <a:lumMod val="40000"/>
                    <a:lumOff val="6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제품 고도화</a:t>
            </a:r>
            <a:r>
              <a:rPr lang="ko-KR" altLang="en-US" sz="4400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를 위한 </a:t>
            </a:r>
            <a:r>
              <a:rPr lang="ko-KR" altLang="en-US" sz="4400" dirty="0">
                <a:solidFill>
                  <a:schemeClr val="accent1">
                    <a:lumMod val="40000"/>
                    <a:lumOff val="6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자료조사</a:t>
            </a:r>
            <a:r>
              <a:rPr lang="ko-KR" altLang="en-US" sz="4400" dirty="0">
                <a:solidFill>
                  <a:schemeClr val="bg1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 및 </a:t>
            </a:r>
            <a:r>
              <a:rPr lang="ko-KR" altLang="en-US" sz="4400" dirty="0">
                <a:solidFill>
                  <a:srgbClr val="FF7C8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구상도</a:t>
            </a:r>
            <a:endParaRPr lang="en-US" altLang="ko-KR" sz="4400" dirty="0">
              <a:solidFill>
                <a:srgbClr val="FF7C80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  <a:p>
            <a:endParaRPr lang="ko-KR" altLang="en-US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3E597411-0900-4E8E-908F-92092910F5D3}"/>
              </a:ext>
            </a:extLst>
          </p:cNvPr>
          <p:cNvCxnSpPr/>
          <p:nvPr/>
        </p:nvCxnSpPr>
        <p:spPr>
          <a:xfrm>
            <a:off x="2340882" y="4181475"/>
            <a:ext cx="809611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85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44444E-6 L -1.25E-6 0.00972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86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59259E-6 L 4.375E-6 0.00972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8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0B25273C-8AAE-489E-7180-80F0BC89D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57"/>
            <a:stretch/>
          </p:blipFill>
          <p:spPr>
            <a:xfrm>
              <a:off x="10497105" y="137011"/>
              <a:ext cx="1384792" cy="122641"/>
            </a:xfrm>
            <a:prstGeom prst="rect">
              <a:avLst/>
            </a:prstGeom>
          </p:spPr>
        </p:pic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8483E13-A0ED-5A69-92BC-D95AA486BD52}"/>
              </a:ext>
            </a:extLst>
          </p:cNvPr>
          <p:cNvSpPr/>
          <p:nvPr/>
        </p:nvSpPr>
        <p:spPr>
          <a:xfrm>
            <a:off x="159402" y="370887"/>
            <a:ext cx="2993448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회의록 </a:t>
            </a: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(24.09.04)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1D52E4A-81F9-44F5-A483-F6820DA0703A}"/>
              </a:ext>
            </a:extLst>
          </p:cNvPr>
          <p:cNvSpPr txBox="1"/>
          <p:nvPr/>
        </p:nvSpPr>
        <p:spPr>
          <a:xfrm>
            <a:off x="159401" y="1057275"/>
            <a:ext cx="1022073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경쟁사 제품과의 </a:t>
            </a:r>
            <a:r>
              <a:rPr lang="ko-KR" altLang="en-US" dirty="0">
                <a:solidFill>
                  <a:srgbClr val="FF7C8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차별화를 위한 기능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추가 필요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가끔 발생하는 위험상황이 아닌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dirty="0">
                <a:solidFill>
                  <a:srgbClr val="FF7C8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상시 도움이 될 만한 기능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필요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노인낙상 에어백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: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보행 패턴 관리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얼마나 좌우 밸런스가 맞는지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낙상 위험이 있는지 등 디스플레이 필요 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rgbClr val="0070C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산업용 에어백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: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위험도 인지를 통한 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어떤 동작을 할 때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위험도가 증가하는지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안전체험관 등에서 수요 있음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삼성물산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DL</a:t>
            </a:r>
            <a:r>
              <a:rPr lang="ko-KR" altLang="en-US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이엔씨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등에서 원하는 기능이며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파일럿 테스트도 가능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나중에는 컨설팅 자체를 사업화도 가능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데이터 수집 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-&gt;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동작 판단 등에 대한 프로세스를 포함하는 </a:t>
            </a:r>
            <a:r>
              <a:rPr lang="ko-KR" altLang="en-US" dirty="0">
                <a:solidFill>
                  <a:srgbClr val="FF7C8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요약제안서</a:t>
            </a:r>
            <a:r>
              <a:rPr lang="en-US" altLang="ko-KR" dirty="0">
                <a:solidFill>
                  <a:srgbClr val="FF7C8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(1~5page)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필요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ko-KR" altLang="en-US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3345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0B25273C-8AAE-489E-7180-80F0BC89D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57"/>
            <a:stretch/>
          </p:blipFill>
          <p:spPr>
            <a:xfrm>
              <a:off x="10497105" y="137011"/>
              <a:ext cx="1384792" cy="122641"/>
            </a:xfrm>
            <a:prstGeom prst="rect">
              <a:avLst/>
            </a:prstGeom>
          </p:spPr>
        </p:pic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8483E13-A0ED-5A69-92BC-D95AA486BD52}"/>
              </a:ext>
            </a:extLst>
          </p:cNvPr>
          <p:cNvSpPr/>
          <p:nvPr/>
        </p:nvSpPr>
        <p:spPr>
          <a:xfrm>
            <a:off x="107733" y="348862"/>
            <a:ext cx="2859757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경쟁 제품 자료조사</a:t>
            </a:r>
            <a:endParaRPr lang="en-US" altLang="ko-KR" sz="3200" spc="-30" dirty="0">
              <a:solidFill>
                <a:schemeClr val="tx2">
                  <a:lumMod val="60000"/>
                  <a:lumOff val="40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115EE87-EBAC-477E-824C-B8EC6E28DF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5" t="19168" r="22495" b="19860"/>
          <a:stretch/>
        </p:blipFill>
        <p:spPr bwMode="auto">
          <a:xfrm>
            <a:off x="2553728" y="817928"/>
            <a:ext cx="1181101" cy="1851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590CA94-7B82-4E77-9A74-43C54A1F1F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5" t="9563" r="18607" b="8361"/>
          <a:stretch/>
        </p:blipFill>
        <p:spPr bwMode="auto">
          <a:xfrm>
            <a:off x="5296476" y="989640"/>
            <a:ext cx="1266825" cy="168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09819B46-DFDD-4EC1-A679-C5A9C4D5FD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6603" r="17687" b="7342"/>
          <a:stretch/>
        </p:blipFill>
        <p:spPr bwMode="auto">
          <a:xfrm>
            <a:off x="7396286" y="833121"/>
            <a:ext cx="1362075" cy="178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AB39B13-64FA-4551-BC28-9C9F72BF170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9348" t="8084" r="7966" b="6088"/>
          <a:stretch/>
        </p:blipFill>
        <p:spPr>
          <a:xfrm>
            <a:off x="9591346" y="855817"/>
            <a:ext cx="1497365" cy="1771645"/>
          </a:xfrm>
          <a:prstGeom prst="rect">
            <a:avLst/>
          </a:prstGeom>
        </p:spPr>
      </p:pic>
      <p:graphicFrame>
        <p:nvGraphicFramePr>
          <p:cNvPr id="12" name="표 12">
            <a:extLst>
              <a:ext uri="{FF2B5EF4-FFF2-40B4-BE49-F238E27FC236}">
                <a16:creationId xmlns:a16="http://schemas.microsoft.com/office/drawing/2014/main" id="{D8720713-00AE-4C8A-8D45-8ED47D69CC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962248"/>
              </p:ext>
            </p:extLst>
          </p:nvPr>
        </p:nvGraphicFramePr>
        <p:xfrm>
          <a:off x="107733" y="2627462"/>
          <a:ext cx="11135059" cy="4084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7192">
                  <a:extLst>
                    <a:ext uri="{9D8B030D-6E8A-4147-A177-3AD203B41FA5}">
                      <a16:colId xmlns:a16="http://schemas.microsoft.com/office/drawing/2014/main" val="1353229005"/>
                    </a:ext>
                  </a:extLst>
                </a:gridCol>
                <a:gridCol w="3519256">
                  <a:extLst>
                    <a:ext uri="{9D8B030D-6E8A-4147-A177-3AD203B41FA5}">
                      <a16:colId xmlns:a16="http://schemas.microsoft.com/office/drawing/2014/main" val="3535618531"/>
                    </a:ext>
                  </a:extLst>
                </a:gridCol>
                <a:gridCol w="2139537">
                  <a:extLst>
                    <a:ext uri="{9D8B030D-6E8A-4147-A177-3AD203B41FA5}">
                      <a16:colId xmlns:a16="http://schemas.microsoft.com/office/drawing/2014/main" val="1330762015"/>
                    </a:ext>
                  </a:extLst>
                </a:gridCol>
                <a:gridCol w="2139537">
                  <a:extLst>
                    <a:ext uri="{9D8B030D-6E8A-4147-A177-3AD203B41FA5}">
                      <a16:colId xmlns:a16="http://schemas.microsoft.com/office/drawing/2014/main" val="2535512242"/>
                    </a:ext>
                  </a:extLst>
                </a:gridCol>
                <a:gridCol w="2139537">
                  <a:extLst>
                    <a:ext uri="{9D8B030D-6E8A-4147-A177-3AD203B41FA5}">
                      <a16:colId xmlns:a16="http://schemas.microsoft.com/office/drawing/2014/main" val="4210197996"/>
                    </a:ext>
                  </a:extLst>
                </a:gridCol>
              </a:tblGrid>
              <a:tr h="299410">
                <a:tc>
                  <a:txBody>
                    <a:bodyPr/>
                    <a:lstStyle/>
                    <a:p>
                      <a:pPr marL="0" marR="0" lvl="0" indent="0" algn="ctr" defTabSz="1219231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항목</a:t>
                      </a:r>
                    </a:p>
                  </a:txBody>
                  <a:tcPr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231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KSNT</a:t>
                      </a:r>
                      <a:r>
                        <a:rPr lang="ko-KR" altLang="en-US" sz="1600" b="1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社</a:t>
                      </a:r>
                      <a:r>
                        <a:rPr lang="ko-KR" altLang="en-US" sz="1600" b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 </a:t>
                      </a:r>
                      <a:r>
                        <a:rPr lang="en-US" altLang="ko-KR" sz="16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OPUS</a:t>
                      </a:r>
                      <a:r>
                        <a:rPr lang="ko-KR" altLang="en-US" sz="16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 </a:t>
                      </a:r>
                      <a:r>
                        <a:rPr lang="en-US" altLang="ko-KR" sz="1600" b="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3.0</a:t>
                      </a:r>
                      <a:endParaRPr lang="ko-KR" altLang="en-US" sz="1600" b="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C1.5</a:t>
                      </a:r>
                      <a:endParaRPr lang="ko-KR" altLang="en-US" sz="16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C3</a:t>
                      </a:r>
                      <a:endParaRPr lang="ko-KR" altLang="en-US" sz="16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C3_BLE</a:t>
                      </a:r>
                      <a:endParaRPr lang="ko-KR" altLang="en-US" sz="16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3974651"/>
                  </a:ext>
                </a:extLst>
              </a:tr>
              <a:tr h="2994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가격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231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1,100,000 </a:t>
                      </a:r>
                      <a:r>
                        <a:rPr lang="ko-KR" altLang="en-US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원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1,100,000 </a:t>
                      </a:r>
                      <a:r>
                        <a:rPr lang="ko-KR" altLang="en-US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원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1,430,000 </a:t>
                      </a:r>
                      <a:r>
                        <a:rPr lang="ko-KR" altLang="en-US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원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1,540,000 </a:t>
                      </a:r>
                      <a:r>
                        <a:rPr lang="ko-KR" altLang="en-US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원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6003122"/>
                  </a:ext>
                </a:extLst>
              </a:tr>
              <a:tr h="2994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무게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약 </a:t>
                      </a:r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1.5 kg</a:t>
                      </a:r>
                      <a:endParaRPr lang="ko-KR" altLang="en-US" sz="16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±1.8 kg</a:t>
                      </a:r>
                      <a:endParaRPr lang="ko-KR" altLang="en-US" sz="16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±1.8 kg</a:t>
                      </a:r>
                      <a:endParaRPr lang="ko-KR" altLang="en-US" sz="16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±1.8 kg</a:t>
                      </a:r>
                      <a:endParaRPr lang="ko-KR" altLang="en-US" sz="16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8553454"/>
                  </a:ext>
                </a:extLst>
              </a:tr>
              <a:tr h="2994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카트리지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-</a:t>
                      </a:r>
                      <a:endParaRPr lang="ko-KR" altLang="en-US" sz="16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100cc x 2</a:t>
                      </a:r>
                      <a:endParaRPr lang="ko-KR" altLang="en-US" sz="16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100cc x 2</a:t>
                      </a:r>
                      <a:endParaRPr lang="ko-KR" altLang="en-US" sz="16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100cc x 2</a:t>
                      </a:r>
                      <a:endParaRPr lang="ko-KR" altLang="en-US" sz="16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3794629"/>
                  </a:ext>
                </a:extLst>
              </a:tr>
              <a:tr h="2994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에어백용량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-</a:t>
                      </a:r>
                      <a:endParaRPr lang="ko-KR" altLang="en-US" sz="160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70L</a:t>
                      </a:r>
                      <a:endParaRPr lang="ko-KR" altLang="en-US" sz="16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70L</a:t>
                      </a:r>
                      <a:endParaRPr lang="ko-KR" altLang="en-US" sz="16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70L</a:t>
                      </a:r>
                      <a:endParaRPr lang="ko-KR" altLang="en-US" sz="16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9679990"/>
                  </a:ext>
                </a:extLst>
              </a:tr>
              <a:tr h="2994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보호높이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1.7m ~ 3.2m</a:t>
                      </a:r>
                      <a:endParaRPr lang="ko-KR" altLang="en-US" sz="16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-</a:t>
                      </a:r>
                      <a:endParaRPr lang="ko-KR" altLang="en-US" sz="16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-</a:t>
                      </a:r>
                      <a:endParaRPr lang="ko-KR" altLang="en-US" sz="16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-</a:t>
                      </a:r>
                      <a:endParaRPr lang="ko-KR" altLang="en-US" sz="16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746075"/>
                  </a:ext>
                </a:extLst>
              </a:tr>
              <a:tr h="2994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전개시간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231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&lt; 0.2</a:t>
                      </a:r>
                      <a:r>
                        <a:rPr lang="ko-KR" altLang="en-US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초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&lt; 0.2</a:t>
                      </a:r>
                      <a:r>
                        <a:rPr lang="ko-KR" altLang="en-US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초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&lt; 0.2</a:t>
                      </a:r>
                      <a:r>
                        <a:rPr lang="ko-KR" altLang="en-US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초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&lt; 0.2</a:t>
                      </a:r>
                      <a:r>
                        <a:rPr lang="ko-KR" altLang="en-US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초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0690323"/>
                  </a:ext>
                </a:extLst>
              </a:tr>
              <a:tr h="2994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배터리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20</a:t>
                      </a:r>
                      <a:r>
                        <a:rPr lang="ko-KR" altLang="en-US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시간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12</a:t>
                      </a:r>
                      <a:r>
                        <a:rPr lang="ko-KR" altLang="en-US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시간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12</a:t>
                      </a:r>
                      <a:r>
                        <a:rPr lang="ko-KR" altLang="en-US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시간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12</a:t>
                      </a:r>
                      <a:r>
                        <a:rPr lang="ko-KR" altLang="en-US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시간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3081589"/>
                  </a:ext>
                </a:extLst>
              </a:tr>
              <a:tr h="2994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인증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CE, </a:t>
                      </a:r>
                      <a:r>
                        <a:rPr lang="en-US" altLang="ko-KR" sz="160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TÜV SÜV, BAM</a:t>
                      </a:r>
                      <a:endParaRPr lang="ko-KR" altLang="en-US" sz="1600" kern="1200" dirty="0">
                        <a:solidFill>
                          <a:schemeClr val="dk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-</a:t>
                      </a:r>
                      <a:endParaRPr lang="ko-KR" altLang="en-US" sz="16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-</a:t>
                      </a:r>
                      <a:endParaRPr lang="ko-KR" altLang="en-US" sz="16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-</a:t>
                      </a:r>
                      <a:endParaRPr lang="ko-KR" altLang="en-US" sz="16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0911589"/>
                  </a:ext>
                </a:extLst>
              </a:tr>
              <a:tr h="7382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특이사항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초당 </a:t>
                      </a:r>
                      <a:r>
                        <a:rPr lang="en-US" altLang="ko-KR" sz="160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45,000</a:t>
                      </a:r>
                      <a:r>
                        <a:rPr lang="ko-KR" altLang="en-US" sz="160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개 데이터 처리</a:t>
                      </a:r>
                      <a:endParaRPr lang="en-US" altLang="ko-KR" sz="1600" kern="1200" dirty="0">
                        <a:solidFill>
                          <a:schemeClr val="dk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160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OPW </a:t>
                      </a:r>
                      <a:r>
                        <a:rPr lang="ko-KR" altLang="en-US" sz="160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에어백 </a:t>
                      </a:r>
                      <a:r>
                        <a:rPr lang="en-US" altLang="ko-KR" sz="160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30</a:t>
                      </a:r>
                      <a:r>
                        <a:rPr lang="ko-KR" altLang="en-US" sz="160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회 재사용 가능</a:t>
                      </a:r>
                      <a:endParaRPr lang="en-US" altLang="ko-KR" sz="1600" kern="1200" dirty="0">
                        <a:solidFill>
                          <a:schemeClr val="dk1"/>
                        </a:solidFill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160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OPW</a:t>
                      </a:r>
                      <a:r>
                        <a:rPr lang="ko-KR" altLang="en-US" sz="160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 전용설비 </a:t>
                      </a:r>
                      <a:r>
                        <a:rPr lang="en-US" altLang="ko-KR" sz="160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100</a:t>
                      </a:r>
                      <a:r>
                        <a:rPr lang="ko-KR" altLang="en-US" sz="160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여대 보유</a:t>
                      </a:r>
                      <a:r>
                        <a:rPr lang="en-US" altLang="ko-KR" sz="160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(</a:t>
                      </a:r>
                      <a:r>
                        <a:rPr lang="ko-KR" altLang="en-US" sz="1600" kern="1200" dirty="0" err="1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새날테크</a:t>
                      </a:r>
                      <a:r>
                        <a:rPr lang="en-US" altLang="ko-KR" sz="160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)</a:t>
                      </a:r>
                    </a:p>
                    <a:p>
                      <a:pPr algn="ctr" latinLnBrk="1"/>
                      <a:r>
                        <a:rPr lang="en-US" altLang="ko-KR" sz="160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BLE </a:t>
                      </a:r>
                      <a:r>
                        <a:rPr lang="ko-KR" altLang="en-US" sz="160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사고자 위치 전송 </a:t>
                      </a:r>
                      <a:r>
                        <a:rPr lang="en-US" altLang="ko-KR" sz="160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&amp; </a:t>
                      </a:r>
                      <a:r>
                        <a:rPr lang="ko-KR" altLang="en-US" sz="1600" kern="1200" dirty="0">
                          <a:solidFill>
                            <a:schemeClr val="dk1"/>
                          </a:solidFill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  <a:cs typeface="+mn-cs"/>
                        </a:rPr>
                        <a:t>응급 콜 기능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홈페이지에는 정보 </a:t>
                      </a:r>
                      <a:r>
                        <a:rPr lang="en-US" altLang="ko-KR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x</a:t>
                      </a:r>
                    </a:p>
                    <a:p>
                      <a:pPr algn="ctr" latinLnBrk="1"/>
                      <a:r>
                        <a:rPr lang="ko-KR" altLang="en-US" sz="1600" dirty="0">
                          <a:latin typeface="배달의민족 주아" panose="02020603020101020101" pitchFamily="18" charset="-127"/>
                          <a:ea typeface="배달의민족 주아" panose="02020603020101020101" pitchFamily="18" charset="-127"/>
                        </a:rPr>
                        <a:t>몰에서만 확인 가능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dirty="0">
                        <a:latin typeface="배달의민족 주아" panose="02020603020101020101" pitchFamily="18" charset="-127"/>
                        <a:ea typeface="배달의민족 주아" panose="02020603020101020101" pitchFamily="18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7691635"/>
                  </a:ext>
                </a:extLst>
              </a:tr>
            </a:tbl>
          </a:graphicData>
        </a:graphic>
      </p:graphicFrame>
      <p:sp>
        <p:nvSpPr>
          <p:cNvPr id="15" name="직사각형 14">
            <a:extLst>
              <a:ext uri="{FF2B5EF4-FFF2-40B4-BE49-F238E27FC236}">
                <a16:creationId xmlns:a16="http://schemas.microsoft.com/office/drawing/2014/main" id="{214B66AC-71B4-4F75-917C-4AFF39CBA227}"/>
              </a:ext>
            </a:extLst>
          </p:cNvPr>
          <p:cNvSpPr/>
          <p:nvPr/>
        </p:nvSpPr>
        <p:spPr>
          <a:xfrm>
            <a:off x="4775317" y="723900"/>
            <a:ext cx="6496050" cy="598788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FC420CA1-B4E8-42E5-A512-6CC5350D9220}"/>
              </a:ext>
            </a:extLst>
          </p:cNvPr>
          <p:cNvSpPr/>
          <p:nvPr/>
        </p:nvSpPr>
        <p:spPr>
          <a:xfrm>
            <a:off x="6976522" y="5319940"/>
            <a:ext cx="4905375" cy="1495186"/>
          </a:xfrm>
          <a:prstGeom prst="roundRect">
            <a:avLst>
              <a:gd name="adj" fmla="val 44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문제점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1. C1.5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와 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C3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차이 안보임 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-&gt;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가격이 비싼 이유 의문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2.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보여지는 스펙에서 밀리는 부분 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-&gt;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가격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배터리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BLE</a:t>
            </a:r>
          </a:p>
          <a:p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3.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인증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4.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홈페이지에 리뷰 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-&gt;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내부리뷰 같음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. </a:t>
            </a:r>
            <a:r>
              <a:rPr lang="ko-KR" altLang="en-US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신리성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저하</a:t>
            </a:r>
          </a:p>
        </p:txBody>
      </p:sp>
    </p:spTree>
    <p:extLst>
      <p:ext uri="{BB962C8B-B14F-4D97-AF65-F5344CB8AC3E}">
        <p14:creationId xmlns:p14="http://schemas.microsoft.com/office/powerpoint/2010/main" val="377809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직선 화살표 연결선 38">
            <a:extLst>
              <a:ext uri="{FF2B5EF4-FFF2-40B4-BE49-F238E27FC236}">
                <a16:creationId xmlns:a16="http://schemas.microsoft.com/office/drawing/2014/main" id="{C1EC6AF3-4D6A-470E-8D60-A5B98D512DF0}"/>
              </a:ext>
            </a:extLst>
          </p:cNvPr>
          <p:cNvCxnSpPr>
            <a:cxnSpLocks/>
          </p:cNvCxnSpPr>
          <p:nvPr/>
        </p:nvCxnSpPr>
        <p:spPr>
          <a:xfrm flipH="1">
            <a:off x="4929727" y="3603370"/>
            <a:ext cx="3484893" cy="1809358"/>
          </a:xfrm>
          <a:prstGeom prst="straightConnector1">
            <a:avLst/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0B25273C-8AAE-489E-7180-80F0BC89D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57"/>
            <a:stretch/>
          </p:blipFill>
          <p:spPr>
            <a:xfrm>
              <a:off x="10497105" y="137011"/>
              <a:ext cx="1384792" cy="122641"/>
            </a:xfrm>
            <a:prstGeom prst="rect">
              <a:avLst/>
            </a:prstGeom>
          </p:spPr>
        </p:pic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8483E13-A0ED-5A69-92BC-D95AA486BD52}"/>
              </a:ext>
            </a:extLst>
          </p:cNvPr>
          <p:cNvSpPr/>
          <p:nvPr/>
        </p:nvSpPr>
        <p:spPr>
          <a:xfrm>
            <a:off x="159402" y="370887"/>
            <a:ext cx="3470181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노인낙상 에어백 </a:t>
            </a: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(</a:t>
            </a: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현재</a:t>
            </a: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)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0CA5314E-C95D-4798-9A6F-3E630881FC3B}"/>
              </a:ext>
            </a:extLst>
          </p:cNvPr>
          <p:cNvGrpSpPr/>
          <p:nvPr/>
        </p:nvGrpSpPr>
        <p:grpSpPr>
          <a:xfrm flipH="1">
            <a:off x="287864" y="1506295"/>
            <a:ext cx="1811869" cy="2675467"/>
            <a:chOff x="698502" y="2091266"/>
            <a:chExt cx="1715158" cy="2675467"/>
          </a:xfrm>
        </p:grpSpPr>
        <p:pic>
          <p:nvPicPr>
            <p:cNvPr id="14" name="그래픽 13" descr="지팡이를 든 남자 단색으로 채워진">
              <a:extLst>
                <a:ext uri="{FF2B5EF4-FFF2-40B4-BE49-F238E27FC236}">
                  <a16:creationId xmlns:a16="http://schemas.microsoft.com/office/drawing/2014/main" id="{25F25E80-38F9-4393-AE45-29F287DDF4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18466" r="17426"/>
            <a:stretch/>
          </p:blipFill>
          <p:spPr>
            <a:xfrm>
              <a:off x="698502" y="2091266"/>
              <a:ext cx="1715158" cy="2675467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79DFA2A9-B1CF-40F0-B37B-4BB9CE64E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7612" b="89446" l="4654" r="95140">
                          <a14:foregroundMark x1="6929" y1="30277" x2="8273" y2="62457"/>
                          <a14:foregroundMark x1="9100" y1="69550" x2="39814" y2="83391"/>
                          <a14:foregroundMark x1="35264" y1="87716" x2="65150" y2="84429"/>
                          <a14:foregroundMark x1="62461" y1="88754" x2="95346" y2="75433"/>
                          <a14:foregroundMark x1="4654" y1="56574" x2="5688" y2="63841"/>
                          <a14:foregroundMark x1="51293" y1="53460" x2="52327" y2="68512"/>
                          <a14:backgroundMark x1="34230" y1="37543" x2="42399" y2="37889"/>
                          <a14:backgroundMark x1="30714" y1="28720" x2="30093" y2="37543"/>
                          <a14:backgroundMark x1="47466" y1="12457" x2="63185" y2="24221"/>
                          <a14:backgroundMark x1="33402" y1="8824" x2="41572" y2="18166"/>
                          <a14:backgroundMark x1="68252" y1="10208" x2="65667" y2="27163"/>
                          <a14:backgroundMark x1="29679" y1="8824" x2="37022" y2="28893"/>
                          <a14:backgroundMark x1="78387" y1="15744" x2="70217" y2="35640"/>
                          <a14:backgroundMark x1="30300" y1="10554" x2="34540" y2="726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35632" y="3474546"/>
              <a:ext cx="522235" cy="225387"/>
            </a:xfrm>
            <a:prstGeom prst="rect">
              <a:avLst/>
            </a:prstGeom>
          </p:spPr>
        </p:pic>
      </p:grpSp>
      <p:sp>
        <p:nvSpPr>
          <p:cNvPr id="16" name="타원 15">
            <a:extLst>
              <a:ext uri="{FF2B5EF4-FFF2-40B4-BE49-F238E27FC236}">
                <a16:creationId xmlns:a16="http://schemas.microsoft.com/office/drawing/2014/main" id="{0D446F1A-FC3E-4416-A5E6-F1205EA005AE}"/>
              </a:ext>
            </a:extLst>
          </p:cNvPr>
          <p:cNvSpPr/>
          <p:nvPr/>
        </p:nvSpPr>
        <p:spPr>
          <a:xfrm>
            <a:off x="1344246" y="2889575"/>
            <a:ext cx="281354" cy="299102"/>
          </a:xfrm>
          <a:prstGeom prst="ellipse">
            <a:avLst/>
          </a:prstGeom>
          <a:noFill/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ICM-42670-P 추적 장치 - InvenSense (TDK) | DigiKey">
            <a:extLst>
              <a:ext uri="{FF2B5EF4-FFF2-40B4-BE49-F238E27FC236}">
                <a16:creationId xmlns:a16="http://schemas.microsoft.com/office/drawing/2014/main" id="{C459C181-7F33-48D5-BBF2-C6F6C9163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896" y="1491937"/>
            <a:ext cx="757439" cy="65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타원 16">
            <a:extLst>
              <a:ext uri="{FF2B5EF4-FFF2-40B4-BE49-F238E27FC236}">
                <a16:creationId xmlns:a16="http://schemas.microsoft.com/office/drawing/2014/main" id="{B94492D1-4AA2-41B2-AA91-F9A02B09C512}"/>
              </a:ext>
            </a:extLst>
          </p:cNvPr>
          <p:cNvSpPr/>
          <p:nvPr/>
        </p:nvSpPr>
        <p:spPr>
          <a:xfrm>
            <a:off x="3184769" y="1179887"/>
            <a:ext cx="1367693" cy="1343977"/>
          </a:xfrm>
          <a:prstGeom prst="ellipse">
            <a:avLst/>
          </a:prstGeom>
          <a:noFill/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EE03476C-4D16-4EE3-A826-A979DA323F60}"/>
              </a:ext>
            </a:extLst>
          </p:cNvPr>
          <p:cNvCxnSpPr>
            <a:cxnSpLocks/>
            <a:stCxn id="16" idx="1"/>
            <a:endCxn id="17" idx="1"/>
          </p:cNvCxnSpPr>
          <p:nvPr/>
        </p:nvCxnSpPr>
        <p:spPr>
          <a:xfrm flipV="1">
            <a:off x="1385449" y="1376708"/>
            <a:ext cx="1999614" cy="1556669"/>
          </a:xfrm>
          <a:prstGeom prst="line">
            <a:avLst/>
          </a:prstGeom>
          <a:ln w="19050">
            <a:solidFill>
              <a:srgbClr val="FF7C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096174F3-40A4-4138-BCFD-90654902A0D9}"/>
              </a:ext>
            </a:extLst>
          </p:cNvPr>
          <p:cNvCxnSpPr>
            <a:cxnSpLocks/>
            <a:stCxn id="16" idx="4"/>
            <a:endCxn id="17" idx="4"/>
          </p:cNvCxnSpPr>
          <p:nvPr/>
        </p:nvCxnSpPr>
        <p:spPr>
          <a:xfrm flipV="1">
            <a:off x="1484923" y="2523864"/>
            <a:ext cx="2383693" cy="664813"/>
          </a:xfrm>
          <a:prstGeom prst="line">
            <a:avLst/>
          </a:prstGeom>
          <a:ln w="19050">
            <a:solidFill>
              <a:srgbClr val="FF7C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8B6936D-F1F1-4853-AAA4-B70BDB3B851C}"/>
              </a:ext>
            </a:extLst>
          </p:cNvPr>
          <p:cNvSpPr txBox="1"/>
          <p:nvPr/>
        </p:nvSpPr>
        <p:spPr>
          <a:xfrm>
            <a:off x="4607169" y="1212868"/>
            <a:ext cx="38334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7C8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MCU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6</a:t>
            </a:r>
            <a:r>
              <a:rPr lang="ko-KR" altLang="en-US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축신호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(acc &amp; gyro)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획득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하이브리드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딥러닝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&amp;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임계값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) </a:t>
            </a:r>
            <a:r>
              <a:rPr lang="ko-KR" altLang="en-US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낙상검출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웨어러블 에어백 </a:t>
            </a:r>
            <a:r>
              <a:rPr lang="ko-KR" altLang="en-US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인플레이팅</a:t>
            </a:r>
            <a:endParaRPr lang="ko-KR" altLang="en-US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pic>
        <p:nvPicPr>
          <p:cNvPr id="1028" name="Picture 4" descr="누가 스마트폰의 FM라디오 기능을 막았을까?' | 한국일보">
            <a:extLst>
              <a:ext uri="{FF2B5EF4-FFF2-40B4-BE49-F238E27FC236}">
                <a16:creationId xmlns:a16="http://schemas.microsoft.com/office/drawing/2014/main" id="{73D33FDD-31E5-4EFD-A7DC-070F8BE390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81" t="7237" r="10243"/>
          <a:stretch/>
        </p:blipFill>
        <p:spPr bwMode="auto">
          <a:xfrm>
            <a:off x="3614288" y="5216894"/>
            <a:ext cx="1266093" cy="130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6FEC7F35-CD10-420E-9985-4DAD5F7508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05469" y="2737621"/>
            <a:ext cx="1545981" cy="1030654"/>
          </a:xfrm>
          <a:prstGeom prst="rect">
            <a:avLst/>
          </a:prstGeom>
        </p:spPr>
      </p:pic>
      <p:sp>
        <p:nvSpPr>
          <p:cNvPr id="25" name="타원 24">
            <a:extLst>
              <a:ext uri="{FF2B5EF4-FFF2-40B4-BE49-F238E27FC236}">
                <a16:creationId xmlns:a16="http://schemas.microsoft.com/office/drawing/2014/main" id="{FEFE3629-1AE8-4867-880A-645C69EEC646}"/>
              </a:ext>
            </a:extLst>
          </p:cNvPr>
          <p:cNvSpPr/>
          <p:nvPr/>
        </p:nvSpPr>
        <p:spPr>
          <a:xfrm>
            <a:off x="3385063" y="5065085"/>
            <a:ext cx="1367693" cy="1343977"/>
          </a:xfrm>
          <a:prstGeom prst="ellipse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D95D6730-9A32-4A04-B557-771F88983B3C}"/>
              </a:ext>
            </a:extLst>
          </p:cNvPr>
          <p:cNvSpPr/>
          <p:nvPr/>
        </p:nvSpPr>
        <p:spPr>
          <a:xfrm>
            <a:off x="8489961" y="2318498"/>
            <a:ext cx="1776998" cy="1740358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2DF09F0-4CF1-4AF1-A42A-65CC8325F775}"/>
              </a:ext>
            </a:extLst>
          </p:cNvPr>
          <p:cNvSpPr txBox="1"/>
          <p:nvPr/>
        </p:nvSpPr>
        <p:spPr>
          <a:xfrm>
            <a:off x="4791331" y="5680595"/>
            <a:ext cx="43320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accent1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Smartphone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사고 기록 및 위치 디스플레이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시간대별 보행 수 및 낙상위험도 디스플레이</a:t>
            </a:r>
          </a:p>
        </p:txBody>
      </p: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87E0B68B-DC91-4699-9F84-C15B7DFA7BCC}"/>
              </a:ext>
            </a:extLst>
          </p:cNvPr>
          <p:cNvCxnSpPr/>
          <p:nvPr/>
        </p:nvCxnSpPr>
        <p:spPr>
          <a:xfrm>
            <a:off x="3868616" y="2661138"/>
            <a:ext cx="140676" cy="2250831"/>
          </a:xfrm>
          <a:prstGeom prst="straightConnector1">
            <a:avLst/>
          </a:prstGeom>
          <a:ln w="28575">
            <a:solidFill>
              <a:srgbClr val="FF7C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6531F6F-9F03-4F60-BAB6-CF35AC0C394A}"/>
              </a:ext>
            </a:extLst>
          </p:cNvPr>
          <p:cNvSpPr txBox="1"/>
          <p:nvPr/>
        </p:nvSpPr>
        <p:spPr>
          <a:xfrm>
            <a:off x="2966979" y="3229305"/>
            <a:ext cx="22875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센서상태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낙상위험도</a:t>
            </a:r>
            <a:b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및 사고발생 전달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CEBA728-6560-4409-B7FC-C49921A5763F}"/>
              </a:ext>
            </a:extLst>
          </p:cNvPr>
          <p:cNvSpPr txBox="1"/>
          <p:nvPr/>
        </p:nvSpPr>
        <p:spPr>
          <a:xfrm>
            <a:off x="8414620" y="4134592"/>
            <a:ext cx="37046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accent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Server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보행 수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낙상위험도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사고기록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위치 등 저장 및 요청 시 전달</a:t>
            </a:r>
          </a:p>
        </p:txBody>
      </p: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D7D5B558-79BA-4498-A803-78A6F0000C2D}"/>
              </a:ext>
            </a:extLst>
          </p:cNvPr>
          <p:cNvCxnSpPr>
            <a:cxnSpLocks/>
          </p:cNvCxnSpPr>
          <p:nvPr/>
        </p:nvCxnSpPr>
        <p:spPr>
          <a:xfrm flipV="1">
            <a:off x="4607169" y="3332518"/>
            <a:ext cx="3679826" cy="1884376"/>
          </a:xfrm>
          <a:prstGeom prst="straightConnector1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B9264972-21C9-4BBF-BB53-FC4E218C82D6}"/>
              </a:ext>
            </a:extLst>
          </p:cNvPr>
          <p:cNvSpPr txBox="1"/>
          <p:nvPr/>
        </p:nvSpPr>
        <p:spPr>
          <a:xfrm>
            <a:off x="5105876" y="4120637"/>
            <a:ext cx="22875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보행 수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낙상위험도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사고기록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위치 등 전달</a:t>
            </a:r>
          </a:p>
        </p:txBody>
      </p:sp>
      <p:pic>
        <p:nvPicPr>
          <p:cNvPr id="40" name="그림 39">
            <a:extLst>
              <a:ext uri="{FF2B5EF4-FFF2-40B4-BE49-F238E27FC236}">
                <a16:creationId xmlns:a16="http://schemas.microsoft.com/office/drawing/2014/main" id="{B8762596-A3B5-4049-9F46-F6016349E72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97" y="4749929"/>
            <a:ext cx="926350" cy="1852700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83A8C703-1120-464E-92E8-9355E3FC69C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781" y="4749930"/>
            <a:ext cx="926350" cy="1852699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25FCBB12-78A4-4387-B295-E85C5E5CD82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065" y="4749929"/>
            <a:ext cx="927480" cy="18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14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0B25273C-8AAE-489E-7180-80F0BC89D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57"/>
            <a:stretch/>
          </p:blipFill>
          <p:spPr>
            <a:xfrm>
              <a:off x="10497105" y="137011"/>
              <a:ext cx="1384792" cy="122641"/>
            </a:xfrm>
            <a:prstGeom prst="rect">
              <a:avLst/>
            </a:prstGeom>
          </p:spPr>
        </p:pic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8483E13-A0ED-5A69-92BC-D95AA486BD52}"/>
              </a:ext>
            </a:extLst>
          </p:cNvPr>
          <p:cNvSpPr/>
          <p:nvPr/>
        </p:nvSpPr>
        <p:spPr>
          <a:xfrm>
            <a:off x="159402" y="370887"/>
            <a:ext cx="2376933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건강관리 시스템</a:t>
            </a:r>
            <a:endParaRPr lang="en-US" altLang="ko-KR" sz="3200" spc="-30" dirty="0">
              <a:solidFill>
                <a:schemeClr val="tx2">
                  <a:lumMod val="60000"/>
                  <a:lumOff val="40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46DCBA85-FD07-4FE3-8D41-4988D18A68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334" y="1050222"/>
            <a:ext cx="5582731" cy="2323221"/>
          </a:xfrm>
          <a:prstGeom prst="rect">
            <a:avLst/>
          </a:prstGeom>
        </p:spPr>
      </p:pic>
      <p:pic>
        <p:nvPicPr>
          <p:cNvPr id="2050" name="Picture 2" descr="Gait analysis data from OneStep">
            <a:extLst>
              <a:ext uri="{FF2B5EF4-FFF2-40B4-BE49-F238E27FC236}">
                <a16:creationId xmlns:a16="http://schemas.microsoft.com/office/drawing/2014/main" id="{AB80375E-5A5C-448F-A6E4-A7D4829AA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23" y="3671449"/>
            <a:ext cx="5876790" cy="293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ABF99F3A-2786-4941-978E-96DFFC1661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85643" y="1157085"/>
            <a:ext cx="4363171" cy="2455011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DAFBEBFB-C8D8-4AD9-8D72-B95DD453FDAE}"/>
              </a:ext>
            </a:extLst>
          </p:cNvPr>
          <p:cNvSpPr txBox="1"/>
          <p:nvPr/>
        </p:nvSpPr>
        <p:spPr>
          <a:xfrm>
            <a:off x="7124519" y="3612096"/>
            <a:ext cx="366771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1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https://thejcn.com/DOIx.php?id=10.3988/jcn.2022.0299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EE8E24B-3D94-48AA-8ECF-76D4060D3DEF}"/>
              </a:ext>
            </a:extLst>
          </p:cNvPr>
          <p:cNvSpPr txBox="1"/>
          <p:nvPr/>
        </p:nvSpPr>
        <p:spPr>
          <a:xfrm>
            <a:off x="305523" y="6590683"/>
            <a:ext cx="614944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1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https://www.onestep.co/resources-blog/fall-risk-assessments-from-anywhere-with-onestep</a:t>
            </a: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60E5F269-EDD2-456E-89D0-920C103BB0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61481" y="4433209"/>
            <a:ext cx="4487333" cy="1677293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5844C3BB-B4B5-4410-80FE-98D67E5E7649}"/>
              </a:ext>
            </a:extLst>
          </p:cNvPr>
          <p:cNvSpPr txBox="1"/>
          <p:nvPr/>
        </p:nvSpPr>
        <p:spPr>
          <a:xfrm>
            <a:off x="6927338" y="6197912"/>
            <a:ext cx="614944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1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https://journals.plos.org/digitalhealth/article?id=10.1371/journal.pdig.0000120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391BDC2-F791-4A6E-98A1-F02775E1569E}"/>
              </a:ext>
            </a:extLst>
          </p:cNvPr>
          <p:cNvSpPr txBox="1"/>
          <p:nvPr/>
        </p:nvSpPr>
        <p:spPr>
          <a:xfrm>
            <a:off x="372334" y="3296119"/>
            <a:ext cx="428489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100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https://www.researchgate.net/publication/361986530_Wearable_Sensor_Systems_for_Fall_Risk_Assessment_A_Review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D99B793-58C2-41E2-92B7-D45E20A1793B}"/>
              </a:ext>
            </a:extLst>
          </p:cNvPr>
          <p:cNvSpPr txBox="1"/>
          <p:nvPr/>
        </p:nvSpPr>
        <p:spPr>
          <a:xfrm>
            <a:off x="2906307" y="398981"/>
            <a:ext cx="515861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보행 파라미터들을 기반으로 보행의 상태를 모니터링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이를 기반으로 낙상 가능성 산출 및 디스플레이</a:t>
            </a:r>
          </a:p>
        </p:txBody>
      </p:sp>
    </p:spTree>
    <p:extLst>
      <p:ext uri="{BB962C8B-B14F-4D97-AF65-F5344CB8AC3E}">
        <p14:creationId xmlns:p14="http://schemas.microsoft.com/office/powerpoint/2010/main" val="4033375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0B25273C-8AAE-489E-7180-80F0BC89D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57"/>
            <a:stretch/>
          </p:blipFill>
          <p:spPr>
            <a:xfrm>
              <a:off x="10497105" y="137011"/>
              <a:ext cx="1384792" cy="122641"/>
            </a:xfrm>
            <a:prstGeom prst="rect">
              <a:avLst/>
            </a:prstGeom>
          </p:spPr>
        </p:pic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8483E13-A0ED-5A69-92BC-D95AA486BD52}"/>
              </a:ext>
            </a:extLst>
          </p:cNvPr>
          <p:cNvSpPr/>
          <p:nvPr/>
        </p:nvSpPr>
        <p:spPr>
          <a:xfrm>
            <a:off x="159402" y="370887"/>
            <a:ext cx="6413294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건강관리 시스템 구현을 위해 필요한 기술들</a:t>
            </a:r>
            <a:endParaRPr lang="en-US" altLang="ko-KR" sz="3200" spc="-30" dirty="0">
              <a:solidFill>
                <a:schemeClr val="tx2">
                  <a:lumMod val="60000"/>
                  <a:lumOff val="40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BDA5FFC-BE64-46C3-83B9-0BC2152D56DA}"/>
              </a:ext>
            </a:extLst>
          </p:cNvPr>
          <p:cNvSpPr txBox="1"/>
          <p:nvPr/>
        </p:nvSpPr>
        <p:spPr>
          <a:xfrm>
            <a:off x="159401" y="1057275"/>
            <a:ext cx="102207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보행 여부 판단 알고리즘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342900" indent="-342900">
              <a:buFont typeface="+mj-lt"/>
              <a:buAutoNum type="arabicPeriod"/>
            </a:pP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342900" indent="-342900">
              <a:buFont typeface="+mj-lt"/>
              <a:buAutoNum type="arabicPeriod"/>
            </a:pP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보행 구간 데이터 추출 알고리즘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342900" indent="-342900">
              <a:buFont typeface="+mj-lt"/>
              <a:buAutoNum type="arabicPeriod"/>
            </a:pP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342900" indent="-342900">
              <a:buFont typeface="+mj-lt"/>
              <a:buAutoNum type="arabicPeriod"/>
            </a:pP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보행 구간 데이터 기반 보행 파라미터 연산 알고리즘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342900" indent="-342900">
              <a:buFont typeface="+mj-lt"/>
              <a:buAutoNum type="arabicPeriod"/>
            </a:pP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342900" indent="-342900">
              <a:buFont typeface="+mj-lt"/>
              <a:buAutoNum type="arabicPeriod"/>
            </a:pP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보행 파라미터 기반 낙상 위험성 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(Fall Risk)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추정 알고리즘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342900" indent="-342900">
              <a:buFont typeface="+mj-lt"/>
              <a:buAutoNum type="arabicPeriod"/>
            </a:pP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342900" indent="-342900">
              <a:buFont typeface="+mj-lt"/>
              <a:buAutoNum type="arabicPeriod"/>
            </a:pP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보행 파라미터 및 낙상 위험성 디스플레이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342900" indent="-342900">
              <a:buFont typeface="+mj-lt"/>
              <a:buAutoNum type="arabicPeriod"/>
            </a:pP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342900" indent="-342900">
              <a:buFont typeface="+mj-lt"/>
              <a:buAutoNum type="arabicPeriod"/>
            </a:pP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각 알고리즘들을 어디에서 돌릴지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(MCU,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서버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스마트폰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)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에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대한 고민과</a:t>
            </a:r>
            <a:b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이에 따른 데이터 송수신 로직 구현 필요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342900" indent="-342900">
              <a:buFont typeface="+mj-lt"/>
              <a:buAutoNum type="arabicPeriod"/>
            </a:pP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342900" indent="-342900">
              <a:buFont typeface="+mj-lt"/>
              <a:buAutoNum type="arabicPeriod"/>
            </a:pP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보행 관련 알고리즘 개발을 위한 보행 데이터 필요 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-&gt;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연대 보유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5105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래픽 16" descr="남자 단색으로 채워진">
            <a:extLst>
              <a:ext uri="{FF2B5EF4-FFF2-40B4-BE49-F238E27FC236}">
                <a16:creationId xmlns:a16="http://schemas.microsoft.com/office/drawing/2014/main" id="{3B7DE8B5-895D-43EC-B799-1DEEC280BE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497116" y="2069877"/>
            <a:ext cx="4342735" cy="4342735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0B25273C-8AAE-489E-7180-80F0BC89D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57"/>
            <a:stretch/>
          </p:blipFill>
          <p:spPr>
            <a:xfrm>
              <a:off x="10497105" y="137011"/>
              <a:ext cx="1384792" cy="122641"/>
            </a:xfrm>
            <a:prstGeom prst="rect">
              <a:avLst/>
            </a:prstGeom>
          </p:spPr>
        </p:pic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8483E13-A0ED-5A69-92BC-D95AA486BD52}"/>
              </a:ext>
            </a:extLst>
          </p:cNvPr>
          <p:cNvSpPr/>
          <p:nvPr/>
        </p:nvSpPr>
        <p:spPr>
          <a:xfrm>
            <a:off x="159402" y="370887"/>
            <a:ext cx="3447739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추락보호 에어백 </a:t>
            </a: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(</a:t>
            </a: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현재</a:t>
            </a:r>
            <a:r>
              <a:rPr lang="en-US" altLang="ko-KR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)</a:t>
            </a: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10045B4B-784A-4F97-9551-5C3E7C4F7D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653" b="88628" l="23225" r="77063">
                        <a14:foregroundMark x1="30278" y1="75192" x2="46977" y2="81910"/>
                        <a14:foregroundMark x1="36708" y1="87716" x2="61372" y2="88628"/>
                        <a14:foregroundMark x1="77159" y1="70489" x2="77015" y2="76152"/>
                        <a14:foregroundMark x1="32198" y1="73177" x2="33733" y2="22025"/>
                        <a14:foregroundMark x1="33733" y1="22025" x2="57869" y2="19290"/>
                        <a14:foregroundMark x1="57869" y1="19290" x2="65259" y2="39779"/>
                        <a14:foregroundMark x1="65259" y1="39779" x2="63676" y2="77015"/>
                        <a14:foregroundMark x1="28647" y1="13244" x2="34309" y2="17035"/>
                        <a14:foregroundMark x1="71593" y1="14731" x2="72457" y2="21353"/>
                        <a14:foregroundMark x1="65931" y1="10653" x2="72217" y2="13148"/>
                        <a14:foregroundMark x1="23512" y1="17226" x2="23896" y2="24904"/>
                        <a14:foregroundMark x1="48752" y1="10893" x2="49952" y2="10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6603" r="17687" b="7342"/>
          <a:stretch/>
        </p:blipFill>
        <p:spPr bwMode="auto">
          <a:xfrm>
            <a:off x="1017759" y="3008500"/>
            <a:ext cx="1302497" cy="170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누가 스마트폰의 FM라디오 기능을 막았을까?' | 한국일보">
            <a:extLst>
              <a:ext uri="{FF2B5EF4-FFF2-40B4-BE49-F238E27FC236}">
                <a16:creationId xmlns:a16="http://schemas.microsoft.com/office/drawing/2014/main" id="{98983E5C-499D-4470-BECD-950886E375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81" t="7237" r="10243"/>
          <a:stretch/>
        </p:blipFill>
        <p:spPr bwMode="auto">
          <a:xfrm>
            <a:off x="3926767" y="4974896"/>
            <a:ext cx="1266093" cy="130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263D72F-C6BC-4296-88AB-21EA78E3C0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05842" y="3146420"/>
            <a:ext cx="1545981" cy="1030654"/>
          </a:xfrm>
          <a:prstGeom prst="rect">
            <a:avLst/>
          </a:prstGeom>
        </p:spPr>
      </p:pic>
      <p:sp>
        <p:nvSpPr>
          <p:cNvPr id="11" name="타원 10">
            <a:extLst>
              <a:ext uri="{FF2B5EF4-FFF2-40B4-BE49-F238E27FC236}">
                <a16:creationId xmlns:a16="http://schemas.microsoft.com/office/drawing/2014/main" id="{C2472201-B027-41DE-A597-B08A240E9E36}"/>
              </a:ext>
            </a:extLst>
          </p:cNvPr>
          <p:cNvSpPr/>
          <p:nvPr/>
        </p:nvSpPr>
        <p:spPr>
          <a:xfrm>
            <a:off x="1560928" y="3146420"/>
            <a:ext cx="281354" cy="299102"/>
          </a:xfrm>
          <a:prstGeom prst="ellipse">
            <a:avLst/>
          </a:prstGeom>
          <a:noFill/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Picture 2" descr="ICM-42670-P 추적 장치 - InvenSense (TDK) | DigiKey">
            <a:extLst>
              <a:ext uri="{FF2B5EF4-FFF2-40B4-BE49-F238E27FC236}">
                <a16:creationId xmlns:a16="http://schemas.microsoft.com/office/drawing/2014/main" id="{8361838C-5065-45D1-963C-7B1F4D07D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578" y="1748782"/>
            <a:ext cx="757439" cy="65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타원 12">
            <a:extLst>
              <a:ext uri="{FF2B5EF4-FFF2-40B4-BE49-F238E27FC236}">
                <a16:creationId xmlns:a16="http://schemas.microsoft.com/office/drawing/2014/main" id="{6E694051-B389-4308-A2A5-CAAE0C6E372C}"/>
              </a:ext>
            </a:extLst>
          </p:cNvPr>
          <p:cNvSpPr/>
          <p:nvPr/>
        </p:nvSpPr>
        <p:spPr>
          <a:xfrm>
            <a:off x="3401451" y="1397890"/>
            <a:ext cx="1367693" cy="1343977"/>
          </a:xfrm>
          <a:prstGeom prst="ellipse">
            <a:avLst/>
          </a:prstGeom>
          <a:noFill/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C5DC11AA-2199-4FDD-9396-438FFCC5AE8D}"/>
              </a:ext>
            </a:extLst>
          </p:cNvPr>
          <p:cNvCxnSpPr>
            <a:cxnSpLocks/>
            <a:stCxn id="11" idx="1"/>
            <a:endCxn id="13" idx="1"/>
          </p:cNvCxnSpPr>
          <p:nvPr/>
        </p:nvCxnSpPr>
        <p:spPr>
          <a:xfrm flipV="1">
            <a:off x="1602131" y="1594711"/>
            <a:ext cx="1999614" cy="1595511"/>
          </a:xfrm>
          <a:prstGeom prst="line">
            <a:avLst/>
          </a:prstGeom>
          <a:ln w="19050">
            <a:solidFill>
              <a:srgbClr val="FF7C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55B5CED5-5B4D-498F-9BFE-9B1A086E935D}"/>
              </a:ext>
            </a:extLst>
          </p:cNvPr>
          <p:cNvCxnSpPr>
            <a:cxnSpLocks/>
            <a:stCxn id="11" idx="4"/>
            <a:endCxn id="13" idx="4"/>
          </p:cNvCxnSpPr>
          <p:nvPr/>
        </p:nvCxnSpPr>
        <p:spPr>
          <a:xfrm flipV="1">
            <a:off x="1701605" y="2741867"/>
            <a:ext cx="2383693" cy="703655"/>
          </a:xfrm>
          <a:prstGeom prst="line">
            <a:avLst/>
          </a:prstGeom>
          <a:ln w="19050">
            <a:solidFill>
              <a:srgbClr val="FF7C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54EF8F0-EBA2-4866-93C3-0032EB74778A}"/>
              </a:ext>
            </a:extLst>
          </p:cNvPr>
          <p:cNvSpPr txBox="1"/>
          <p:nvPr/>
        </p:nvSpPr>
        <p:spPr>
          <a:xfrm>
            <a:off x="4823851" y="1469713"/>
            <a:ext cx="38334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MCU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6</a:t>
            </a:r>
            <a:r>
              <a:rPr lang="ko-KR" altLang="en-US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축신호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(acc &amp; gyro)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획득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임계값 기반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추락검출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웨어러블 에어백 </a:t>
            </a:r>
            <a:r>
              <a:rPr lang="ko-KR" altLang="en-US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인플레이팅</a:t>
            </a:r>
            <a:endParaRPr lang="ko-KR" altLang="en-US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15269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B832CCB-E1C2-604B-5A5F-04173528AC0B}"/>
              </a:ext>
            </a:extLst>
          </p:cNvPr>
          <p:cNvGrpSpPr/>
          <p:nvPr/>
        </p:nvGrpSpPr>
        <p:grpSpPr>
          <a:xfrm>
            <a:off x="-2287" y="-14404"/>
            <a:ext cx="12196575" cy="350375"/>
            <a:chOff x="-2287" y="-14404"/>
            <a:chExt cx="12196575" cy="350375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83EB50E7-D458-F573-45B8-6CFDE3C162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35971"/>
              <a:ext cx="12194288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chemeClr val="bg1"/>
                  </a:gs>
                  <a:gs pos="100000">
                    <a:srgbClr val="0070C0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F969661-5F3B-695E-2547-724804017871}"/>
                </a:ext>
              </a:extLst>
            </p:cNvPr>
            <p:cNvSpPr/>
            <p:nvPr/>
          </p:nvSpPr>
          <p:spPr>
            <a:xfrm>
              <a:off x="-2287" y="-14404"/>
              <a:ext cx="12192000" cy="337485"/>
            </a:xfrm>
            <a:prstGeom prst="rect">
              <a:avLst/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2886190-2BF9-7C7F-393C-1179B041B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38" r="-486" b="38825"/>
            <a:stretch/>
          </p:blipFill>
          <p:spPr>
            <a:xfrm>
              <a:off x="2287" y="-9518"/>
              <a:ext cx="9781504" cy="33259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0B25273C-8AAE-489E-7180-80F0BC89D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57"/>
            <a:stretch/>
          </p:blipFill>
          <p:spPr>
            <a:xfrm>
              <a:off x="10497105" y="137011"/>
              <a:ext cx="1384792" cy="122641"/>
            </a:xfrm>
            <a:prstGeom prst="rect">
              <a:avLst/>
            </a:prstGeom>
          </p:spPr>
        </p:pic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8483E13-A0ED-5A69-92BC-D95AA486BD52}"/>
              </a:ext>
            </a:extLst>
          </p:cNvPr>
          <p:cNvSpPr/>
          <p:nvPr/>
        </p:nvSpPr>
        <p:spPr>
          <a:xfrm>
            <a:off x="159402" y="370887"/>
            <a:ext cx="4215898" cy="492443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96806">
              <a:defRPr/>
            </a:pPr>
            <a:r>
              <a:rPr lang="ko-KR" altLang="en-US" sz="3200" spc="-30" dirty="0">
                <a:solidFill>
                  <a:schemeClr val="tx2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  <a:cs typeface="Pretendard ExtraBold" panose="02000903000000020004" pitchFamily="50" charset="-127"/>
              </a:rPr>
              <a:t>추락 위험도 모니터링 시스템</a:t>
            </a:r>
            <a:endParaRPr lang="en-US" altLang="ko-KR" sz="3200" spc="-30" dirty="0">
              <a:solidFill>
                <a:schemeClr val="tx2">
                  <a:lumMod val="60000"/>
                  <a:lumOff val="40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  <a:cs typeface="Pretendard ExtraBold" panose="02000903000000020004" pitchFamily="50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D99B793-58C2-41E2-92B7-D45E20A1793B}"/>
              </a:ext>
            </a:extLst>
          </p:cNvPr>
          <p:cNvSpPr txBox="1"/>
          <p:nvPr/>
        </p:nvSpPr>
        <p:spPr>
          <a:xfrm>
            <a:off x="89286" y="857307"/>
            <a:ext cx="5535791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공사현장 작업 간의 추락위험도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(Fall Risk)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를 지속적으로 모니터링하여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dirty="0">
                <a:solidFill>
                  <a:srgbClr val="FF7C8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어떤 작업자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가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dirty="0">
                <a:solidFill>
                  <a:schemeClr val="accent5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어떤 작업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을 할 때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b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ko-KR" alt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추락 위험도가 얼마나 높아지는지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를 산출하여 알려주는 시스템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D58A7E00-9DD8-4845-A0BD-595485A815B7}"/>
              </a:ext>
            </a:extLst>
          </p:cNvPr>
          <p:cNvGrpSpPr/>
          <p:nvPr/>
        </p:nvGrpSpPr>
        <p:grpSpPr>
          <a:xfrm>
            <a:off x="159402" y="2620250"/>
            <a:ext cx="2343250" cy="2523791"/>
            <a:chOff x="382615" y="1159811"/>
            <a:chExt cx="4342735" cy="4342735"/>
          </a:xfrm>
        </p:grpSpPr>
        <p:pic>
          <p:nvPicPr>
            <p:cNvPr id="17" name="그래픽 16" descr="남자 단색으로 채워진">
              <a:extLst>
                <a:ext uri="{FF2B5EF4-FFF2-40B4-BE49-F238E27FC236}">
                  <a16:creationId xmlns:a16="http://schemas.microsoft.com/office/drawing/2014/main" id="{67E42155-E3CE-44CD-9DC8-2067FDD499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615" y="1159811"/>
              <a:ext cx="4342735" cy="4342735"/>
            </a:xfrm>
            <a:prstGeom prst="rect">
              <a:avLst/>
            </a:prstGeom>
          </p:spPr>
        </p:pic>
        <p:pic>
          <p:nvPicPr>
            <p:cNvPr id="18" name="Picture 6">
              <a:extLst>
                <a:ext uri="{FF2B5EF4-FFF2-40B4-BE49-F238E27FC236}">
                  <a16:creationId xmlns:a16="http://schemas.microsoft.com/office/drawing/2014/main" id="{38E765FC-3AA5-4D90-9693-4BAAA05731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653" b="88628" l="23225" r="77063">
                          <a14:foregroundMark x1="30278" y1="75192" x2="46977" y2="81910"/>
                          <a14:foregroundMark x1="36708" y1="87716" x2="61372" y2="88628"/>
                          <a14:foregroundMark x1="77159" y1="70489" x2="77015" y2="76152"/>
                          <a14:foregroundMark x1="32198" y1="73177" x2="33733" y2="22025"/>
                          <a14:foregroundMark x1="33733" y1="22025" x2="57869" y2="19290"/>
                          <a14:foregroundMark x1="57869" y1="19290" x2="65259" y2="39779"/>
                          <a14:foregroundMark x1="65259" y1="39779" x2="63676" y2="77015"/>
                          <a14:foregroundMark x1="28647" y1="13244" x2="34309" y2="17035"/>
                          <a14:foregroundMark x1="71593" y1="14731" x2="72457" y2="21353"/>
                          <a14:foregroundMark x1="65931" y1="10653" x2="72217" y2="13148"/>
                          <a14:foregroundMark x1="23512" y1="17226" x2="23896" y2="24904"/>
                          <a14:foregroundMark x1="48752" y1="10893" x2="49952" y2="108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67" t="6603" r="17687" b="7342"/>
            <a:stretch/>
          </p:blipFill>
          <p:spPr bwMode="auto">
            <a:xfrm>
              <a:off x="1897490" y="2098434"/>
              <a:ext cx="1302497" cy="17074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AF3131DF-B1A8-40D1-A023-A22C6F41B260}"/>
              </a:ext>
            </a:extLst>
          </p:cNvPr>
          <p:cNvGrpSpPr/>
          <p:nvPr/>
        </p:nvGrpSpPr>
        <p:grpSpPr>
          <a:xfrm rot="591991">
            <a:off x="2551429" y="2666556"/>
            <a:ext cx="2343250" cy="2523791"/>
            <a:chOff x="382615" y="1159811"/>
            <a:chExt cx="4342735" cy="4342735"/>
          </a:xfrm>
        </p:grpSpPr>
        <p:pic>
          <p:nvPicPr>
            <p:cNvPr id="23" name="그래픽 22" descr="남자 단색으로 채워진">
              <a:extLst>
                <a:ext uri="{FF2B5EF4-FFF2-40B4-BE49-F238E27FC236}">
                  <a16:creationId xmlns:a16="http://schemas.microsoft.com/office/drawing/2014/main" id="{BB97A788-A34D-47D3-8E96-82D6D59A6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615" y="1159811"/>
              <a:ext cx="4342735" cy="4342735"/>
            </a:xfrm>
            <a:prstGeom prst="rect">
              <a:avLst/>
            </a:prstGeom>
          </p:spPr>
        </p:pic>
        <p:pic>
          <p:nvPicPr>
            <p:cNvPr id="24" name="Picture 6">
              <a:extLst>
                <a:ext uri="{FF2B5EF4-FFF2-40B4-BE49-F238E27FC236}">
                  <a16:creationId xmlns:a16="http://schemas.microsoft.com/office/drawing/2014/main" id="{D695FF46-4188-4120-BA62-DD4294C2FBA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653" b="88628" l="23225" r="77063">
                          <a14:foregroundMark x1="30278" y1="75192" x2="46977" y2="81910"/>
                          <a14:foregroundMark x1="36708" y1="87716" x2="61372" y2="88628"/>
                          <a14:foregroundMark x1="77159" y1="70489" x2="77015" y2="76152"/>
                          <a14:foregroundMark x1="32198" y1="73177" x2="33733" y2="22025"/>
                          <a14:foregroundMark x1="33733" y1="22025" x2="57869" y2="19290"/>
                          <a14:foregroundMark x1="57869" y1="19290" x2="65259" y2="39779"/>
                          <a14:foregroundMark x1="65259" y1="39779" x2="63676" y2="77015"/>
                          <a14:foregroundMark x1="28647" y1="13244" x2="34309" y2="17035"/>
                          <a14:foregroundMark x1="71593" y1="14731" x2="72457" y2="21353"/>
                          <a14:foregroundMark x1="65931" y1="10653" x2="72217" y2="13148"/>
                          <a14:foregroundMark x1="23512" y1="17226" x2="23896" y2="24904"/>
                          <a14:foregroundMark x1="48752" y1="10893" x2="49952" y2="108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67" t="6603" r="17687" b="7342"/>
            <a:stretch/>
          </p:blipFill>
          <p:spPr bwMode="auto">
            <a:xfrm>
              <a:off x="1897490" y="2098434"/>
              <a:ext cx="1302497" cy="17074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146" name="Picture 2" descr="사다리 - 무료 도구 및기구개 아이콘">
            <a:extLst>
              <a:ext uri="{FF2B5EF4-FFF2-40B4-BE49-F238E27FC236}">
                <a16:creationId xmlns:a16="http://schemas.microsoft.com/office/drawing/2014/main" id="{6455ED2C-9491-4BB3-9EE6-494F8A505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80" y="4933665"/>
            <a:ext cx="1750433" cy="175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사다리 - 무료 도구 및기구개 아이콘">
            <a:extLst>
              <a:ext uri="{FF2B5EF4-FFF2-40B4-BE49-F238E27FC236}">
                <a16:creationId xmlns:a16="http://schemas.microsoft.com/office/drawing/2014/main" id="{4389A7BE-371B-43DB-B33E-A6085DFF7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502" y="5012393"/>
            <a:ext cx="1750433" cy="175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F8665347-7B0C-4C4F-98C1-27D52A140291}"/>
              </a:ext>
            </a:extLst>
          </p:cNvPr>
          <p:cNvSpPr/>
          <p:nvPr/>
        </p:nvSpPr>
        <p:spPr>
          <a:xfrm>
            <a:off x="3061929" y="4179422"/>
            <a:ext cx="307689" cy="775725"/>
          </a:xfrm>
          <a:custGeom>
            <a:avLst/>
            <a:gdLst>
              <a:gd name="connsiteX0" fmla="*/ 307689 w 307689"/>
              <a:gd name="connsiteY0" fmla="*/ 0 h 775725"/>
              <a:gd name="connsiteX1" fmla="*/ 277353 w 307689"/>
              <a:gd name="connsiteY1" fmla="*/ 4333 h 775725"/>
              <a:gd name="connsiteX2" fmla="*/ 251351 w 307689"/>
              <a:gd name="connsiteY2" fmla="*/ 34669 h 775725"/>
              <a:gd name="connsiteX3" fmla="*/ 221016 w 307689"/>
              <a:gd name="connsiteY3" fmla="*/ 65004 h 775725"/>
              <a:gd name="connsiteX4" fmla="*/ 104007 w 307689"/>
              <a:gd name="connsiteY4" fmla="*/ 173346 h 775725"/>
              <a:gd name="connsiteX5" fmla="*/ 177679 w 307689"/>
              <a:gd name="connsiteY5" fmla="*/ 268686 h 775725"/>
              <a:gd name="connsiteX6" fmla="*/ 151677 w 307689"/>
              <a:gd name="connsiteY6" fmla="*/ 338024 h 775725"/>
              <a:gd name="connsiteX7" fmla="*/ 47670 w 307689"/>
              <a:gd name="connsiteY7" fmla="*/ 455033 h 775725"/>
              <a:gd name="connsiteX8" fmla="*/ 26002 w 307689"/>
              <a:gd name="connsiteY8" fmla="*/ 498369 h 775725"/>
              <a:gd name="connsiteX9" fmla="*/ 73672 w 307689"/>
              <a:gd name="connsiteY9" fmla="*/ 563374 h 775725"/>
              <a:gd name="connsiteX10" fmla="*/ 86673 w 307689"/>
              <a:gd name="connsiteY10" fmla="*/ 585042 h 775725"/>
              <a:gd name="connsiteX11" fmla="*/ 43336 w 307689"/>
              <a:gd name="connsiteY11" fmla="*/ 732386 h 775725"/>
              <a:gd name="connsiteX12" fmla="*/ 0 w 307689"/>
              <a:gd name="connsiteY12" fmla="*/ 775723 h 775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7689" h="775725">
                <a:moveTo>
                  <a:pt x="307689" y="0"/>
                </a:moveTo>
                <a:cubicBezTo>
                  <a:pt x="297577" y="1444"/>
                  <a:pt x="286052" y="-1020"/>
                  <a:pt x="277353" y="4333"/>
                </a:cubicBezTo>
                <a:cubicBezTo>
                  <a:pt x="266010" y="11313"/>
                  <a:pt x="260413" y="24909"/>
                  <a:pt x="251351" y="34669"/>
                </a:cubicBezTo>
                <a:cubicBezTo>
                  <a:pt x="241621" y="45148"/>
                  <a:pt x="231557" y="55341"/>
                  <a:pt x="221016" y="65004"/>
                </a:cubicBezTo>
                <a:cubicBezTo>
                  <a:pt x="95383" y="180168"/>
                  <a:pt x="193359" y="83994"/>
                  <a:pt x="104007" y="173346"/>
                </a:cubicBezTo>
                <a:cubicBezTo>
                  <a:pt x="173148" y="256314"/>
                  <a:pt x="153876" y="221077"/>
                  <a:pt x="177679" y="268686"/>
                </a:cubicBezTo>
                <a:cubicBezTo>
                  <a:pt x="169012" y="291799"/>
                  <a:pt x="164998" y="317243"/>
                  <a:pt x="151677" y="338024"/>
                </a:cubicBezTo>
                <a:cubicBezTo>
                  <a:pt x="104019" y="412370"/>
                  <a:pt x="94281" y="417743"/>
                  <a:pt x="47670" y="455033"/>
                </a:cubicBezTo>
                <a:cubicBezTo>
                  <a:pt x="40447" y="469478"/>
                  <a:pt x="26851" y="482241"/>
                  <a:pt x="26002" y="498369"/>
                </a:cubicBezTo>
                <a:cubicBezTo>
                  <a:pt x="24170" y="533182"/>
                  <a:pt x="55539" y="543428"/>
                  <a:pt x="73672" y="563374"/>
                </a:cubicBezTo>
                <a:cubicBezTo>
                  <a:pt x="79338" y="569607"/>
                  <a:pt x="82339" y="577819"/>
                  <a:pt x="86673" y="585042"/>
                </a:cubicBezTo>
                <a:cubicBezTo>
                  <a:pt x="81735" y="664038"/>
                  <a:pt x="91177" y="657967"/>
                  <a:pt x="43336" y="732386"/>
                </a:cubicBezTo>
                <a:cubicBezTo>
                  <a:pt x="14786" y="776797"/>
                  <a:pt x="22919" y="775723"/>
                  <a:pt x="0" y="77572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E4C0E646-94F5-4113-A4C0-66ABB4E03F31}"/>
              </a:ext>
            </a:extLst>
          </p:cNvPr>
          <p:cNvSpPr/>
          <p:nvPr/>
        </p:nvSpPr>
        <p:spPr>
          <a:xfrm>
            <a:off x="3873660" y="4259958"/>
            <a:ext cx="307689" cy="775725"/>
          </a:xfrm>
          <a:custGeom>
            <a:avLst/>
            <a:gdLst>
              <a:gd name="connsiteX0" fmla="*/ 307689 w 307689"/>
              <a:gd name="connsiteY0" fmla="*/ 0 h 775725"/>
              <a:gd name="connsiteX1" fmla="*/ 277353 w 307689"/>
              <a:gd name="connsiteY1" fmla="*/ 4333 h 775725"/>
              <a:gd name="connsiteX2" fmla="*/ 251351 w 307689"/>
              <a:gd name="connsiteY2" fmla="*/ 34669 h 775725"/>
              <a:gd name="connsiteX3" fmla="*/ 221016 w 307689"/>
              <a:gd name="connsiteY3" fmla="*/ 65004 h 775725"/>
              <a:gd name="connsiteX4" fmla="*/ 104007 w 307689"/>
              <a:gd name="connsiteY4" fmla="*/ 173346 h 775725"/>
              <a:gd name="connsiteX5" fmla="*/ 177679 w 307689"/>
              <a:gd name="connsiteY5" fmla="*/ 268686 h 775725"/>
              <a:gd name="connsiteX6" fmla="*/ 151677 w 307689"/>
              <a:gd name="connsiteY6" fmla="*/ 338024 h 775725"/>
              <a:gd name="connsiteX7" fmla="*/ 47670 w 307689"/>
              <a:gd name="connsiteY7" fmla="*/ 455033 h 775725"/>
              <a:gd name="connsiteX8" fmla="*/ 26002 w 307689"/>
              <a:gd name="connsiteY8" fmla="*/ 498369 h 775725"/>
              <a:gd name="connsiteX9" fmla="*/ 73672 w 307689"/>
              <a:gd name="connsiteY9" fmla="*/ 563374 h 775725"/>
              <a:gd name="connsiteX10" fmla="*/ 86673 w 307689"/>
              <a:gd name="connsiteY10" fmla="*/ 585042 h 775725"/>
              <a:gd name="connsiteX11" fmla="*/ 43336 w 307689"/>
              <a:gd name="connsiteY11" fmla="*/ 732386 h 775725"/>
              <a:gd name="connsiteX12" fmla="*/ 0 w 307689"/>
              <a:gd name="connsiteY12" fmla="*/ 775723 h 775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7689" h="775725">
                <a:moveTo>
                  <a:pt x="307689" y="0"/>
                </a:moveTo>
                <a:cubicBezTo>
                  <a:pt x="297577" y="1444"/>
                  <a:pt x="286052" y="-1020"/>
                  <a:pt x="277353" y="4333"/>
                </a:cubicBezTo>
                <a:cubicBezTo>
                  <a:pt x="266010" y="11313"/>
                  <a:pt x="260413" y="24909"/>
                  <a:pt x="251351" y="34669"/>
                </a:cubicBezTo>
                <a:cubicBezTo>
                  <a:pt x="241621" y="45148"/>
                  <a:pt x="231557" y="55341"/>
                  <a:pt x="221016" y="65004"/>
                </a:cubicBezTo>
                <a:cubicBezTo>
                  <a:pt x="95383" y="180168"/>
                  <a:pt x="193359" y="83994"/>
                  <a:pt x="104007" y="173346"/>
                </a:cubicBezTo>
                <a:cubicBezTo>
                  <a:pt x="173148" y="256314"/>
                  <a:pt x="153876" y="221077"/>
                  <a:pt x="177679" y="268686"/>
                </a:cubicBezTo>
                <a:cubicBezTo>
                  <a:pt x="169012" y="291799"/>
                  <a:pt x="164998" y="317243"/>
                  <a:pt x="151677" y="338024"/>
                </a:cubicBezTo>
                <a:cubicBezTo>
                  <a:pt x="104019" y="412370"/>
                  <a:pt x="94281" y="417743"/>
                  <a:pt x="47670" y="455033"/>
                </a:cubicBezTo>
                <a:cubicBezTo>
                  <a:pt x="40447" y="469478"/>
                  <a:pt x="26851" y="482241"/>
                  <a:pt x="26002" y="498369"/>
                </a:cubicBezTo>
                <a:cubicBezTo>
                  <a:pt x="24170" y="533182"/>
                  <a:pt x="55539" y="543428"/>
                  <a:pt x="73672" y="563374"/>
                </a:cubicBezTo>
                <a:cubicBezTo>
                  <a:pt x="79338" y="569607"/>
                  <a:pt x="82339" y="577819"/>
                  <a:pt x="86673" y="585042"/>
                </a:cubicBezTo>
                <a:cubicBezTo>
                  <a:pt x="81735" y="664038"/>
                  <a:pt x="91177" y="657967"/>
                  <a:pt x="43336" y="732386"/>
                </a:cubicBezTo>
                <a:cubicBezTo>
                  <a:pt x="14786" y="776797"/>
                  <a:pt x="22919" y="775723"/>
                  <a:pt x="0" y="77572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B224CE-9FBF-46A8-A884-45A9DBF141AE}"/>
              </a:ext>
            </a:extLst>
          </p:cNvPr>
          <p:cNvSpPr txBox="1"/>
          <p:nvPr/>
        </p:nvSpPr>
        <p:spPr>
          <a:xfrm>
            <a:off x="409547" y="2282058"/>
            <a:ext cx="2259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Fall Risk: </a:t>
            </a:r>
            <a:r>
              <a:rPr lang="en-US" altLang="ko-KR" dirty="0">
                <a:solidFill>
                  <a:schemeClr val="accent4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Safe (10%)</a:t>
            </a:r>
            <a:endParaRPr lang="ko-KR" altLang="en-US" dirty="0">
              <a:solidFill>
                <a:schemeClr val="accent4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69855D-1110-4A51-8097-23449012E1D2}"/>
              </a:ext>
            </a:extLst>
          </p:cNvPr>
          <p:cNvSpPr txBox="1"/>
          <p:nvPr/>
        </p:nvSpPr>
        <p:spPr>
          <a:xfrm>
            <a:off x="3007664" y="2271269"/>
            <a:ext cx="2741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Fall Risk: </a:t>
            </a:r>
            <a:r>
              <a:rPr lang="en-US" altLang="ko-KR" dirty="0">
                <a:solidFill>
                  <a:schemeClr val="accent3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Warning (70%)</a:t>
            </a:r>
            <a:endParaRPr lang="ko-KR" altLang="en-US" dirty="0">
              <a:solidFill>
                <a:schemeClr val="accent3"/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D79A676-3AB6-4546-9F67-AAADD6DAEC95}"/>
              </a:ext>
            </a:extLst>
          </p:cNvPr>
          <p:cNvSpPr txBox="1"/>
          <p:nvPr/>
        </p:nvSpPr>
        <p:spPr>
          <a:xfrm>
            <a:off x="6073166" y="931600"/>
            <a:ext cx="59594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필요한 기술들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342900" indent="-342900">
              <a:buFont typeface="+mj-lt"/>
              <a:buAutoNum type="arabicPeriod"/>
            </a:pP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동작 인식 및 분류 알고리즘</a:t>
            </a:r>
            <a:b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*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작업동작 데이터셋 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&amp;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영상 필요</a:t>
            </a:r>
            <a:b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*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이게 안 되면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지금처럼 특정 시간대 위험도 </a:t>
            </a:r>
            <a:b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 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밖에 못 보여줘서 효과 반감됨</a:t>
            </a:r>
            <a:b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* HAR(Human Activity Recognition)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알고리즘은 </a:t>
            </a:r>
            <a:b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  MCU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에서 못 돌리고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서버에서 연산해야 됨</a:t>
            </a: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342900" indent="-342900">
              <a:buFont typeface="+mj-lt"/>
              <a:buAutoNum type="arabicPeriod"/>
            </a:pPr>
            <a:endParaRPr lang="en-US" altLang="ko-KR" dirty="0"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  <a:p>
            <a:pPr marL="342900" indent="-342900">
              <a:buFont typeface="+mj-lt"/>
              <a:buAutoNum type="arabicPeriod"/>
            </a:pP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추락 위험도 추정 알고리즘</a:t>
            </a:r>
            <a:b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*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노인 </a:t>
            </a:r>
            <a:r>
              <a:rPr lang="ko-KR" altLang="en-US" dirty="0" err="1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낙상에서처럼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이진분류하고</a:t>
            </a:r>
            <a:r>
              <a:rPr lang="en-US" altLang="ko-KR" dirty="0">
                <a:solidFill>
                  <a:schemeClr val="accent1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추락확률을 위험도로 취급</a:t>
            </a:r>
            <a:br>
              <a:rPr lang="en-US" altLang="ko-KR" dirty="0">
                <a:solidFill>
                  <a:schemeClr val="accent1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dirty="0">
                <a:solidFill>
                  <a:schemeClr val="accent1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 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하면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구현은 간단함 </a:t>
            </a: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-&gt; But,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말그대로 추락일 확률이므로   </a:t>
            </a:r>
            <a:b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  </a:t>
            </a:r>
            <a:r>
              <a:rPr lang="ko-KR" altLang="en-US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지금처럼 점프나 앉았다 일어나기처럼 </a:t>
            </a:r>
            <a:r>
              <a:rPr lang="ko-KR" altLang="en-US" dirty="0">
                <a:solidFill>
                  <a:srgbClr val="FF7C8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높이 변화가 있는 </a:t>
            </a:r>
            <a:br>
              <a:rPr lang="en-US" altLang="ko-KR" dirty="0">
                <a:solidFill>
                  <a:srgbClr val="FF7C8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dirty="0">
                <a:solidFill>
                  <a:srgbClr val="FF7C8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  </a:t>
            </a:r>
            <a:r>
              <a:rPr lang="ko-KR" altLang="en-US" dirty="0" err="1">
                <a:solidFill>
                  <a:srgbClr val="FF7C8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동작들에서</a:t>
            </a:r>
            <a:r>
              <a:rPr lang="ko-KR" altLang="en-US" dirty="0">
                <a:solidFill>
                  <a:srgbClr val="FF7C80"/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위험도 높아질 것임</a:t>
            </a:r>
            <a:b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dirty="0"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* </a:t>
            </a:r>
            <a:r>
              <a:rPr lang="ko-KR" alt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제대로 접근하려면</a:t>
            </a:r>
            <a:r>
              <a:rPr lang="en-US" altLang="ko-KR" dirty="0">
                <a:solidFill>
                  <a:schemeClr val="accent3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하네스 채워서</a:t>
            </a:r>
            <a:r>
              <a:rPr lang="en-US" altLang="ko-KR" dirty="0">
                <a:solidFill>
                  <a:schemeClr val="accent3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</a:t>
            </a:r>
            <a:r>
              <a:rPr lang="ko-KR" alt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하네스에 걸리는 본인 체중 </a:t>
            </a:r>
            <a:br>
              <a:rPr lang="en-US" altLang="ko-KR" dirty="0">
                <a:solidFill>
                  <a:schemeClr val="accent3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</a:br>
            <a:r>
              <a:rPr lang="en-US" altLang="ko-KR" dirty="0">
                <a:solidFill>
                  <a:schemeClr val="accent3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   </a:t>
            </a:r>
            <a:r>
              <a:rPr lang="ko-KR" alt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비율을 타겟으로 놓고</a:t>
            </a:r>
            <a:r>
              <a:rPr lang="en-US" altLang="ko-KR" dirty="0">
                <a:solidFill>
                  <a:schemeClr val="accent3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, </a:t>
            </a:r>
            <a:r>
              <a:rPr lang="ko-KR" alt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분류가 아닌 회귀문제로 </a:t>
            </a:r>
            <a:r>
              <a:rPr lang="ko-KR" altLang="en-US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배달의민족 주아" panose="02020603020101020101" pitchFamily="18" charset="-127"/>
                <a:ea typeface="배달의민족 주아" panose="02020603020101020101" pitchFamily="18" charset="-127"/>
              </a:rPr>
              <a:t>접근해야됨</a:t>
            </a:r>
            <a:endParaRPr lang="en-US" altLang="ko-KR" dirty="0">
              <a:solidFill>
                <a:schemeClr val="accent3">
                  <a:lumMod val="60000"/>
                  <a:lumOff val="40000"/>
                </a:schemeClr>
              </a:solidFill>
              <a:latin typeface="배달의민족 주아" panose="02020603020101020101" pitchFamily="18" charset="-127"/>
              <a:ea typeface="배달의민족 주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938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7407F92-ED1B-4F9C-9B98-50E231E852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60" t="2694" r="6827" b="22853"/>
          <a:stretch/>
        </p:blipFill>
        <p:spPr>
          <a:xfrm>
            <a:off x="0" y="-6348"/>
            <a:ext cx="12192000" cy="685800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61A29EAF-D22F-5007-D79A-1E3598C91A5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56" y="824422"/>
            <a:ext cx="799752" cy="700831"/>
          </a:xfrm>
          <a:prstGeom prst="rect">
            <a:avLst/>
          </a:prstGeom>
          <a:solidFill>
            <a:srgbClr val="0082C8"/>
          </a:solidFill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89EF15CA-7B29-AF76-5A37-7C8F4A1BF5BB}"/>
              </a:ext>
            </a:extLst>
          </p:cNvPr>
          <p:cNvGrpSpPr/>
          <p:nvPr/>
        </p:nvGrpSpPr>
        <p:grpSpPr>
          <a:xfrm>
            <a:off x="504673" y="-6348"/>
            <a:ext cx="1152245" cy="1650110"/>
            <a:chOff x="1361127" y="-8083"/>
            <a:chExt cx="1152245" cy="1650110"/>
          </a:xfrm>
          <a:solidFill>
            <a:srgbClr val="0082C8"/>
          </a:solidFill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4922CC1C-110B-841F-C82E-283584670456}"/>
                </a:ext>
              </a:extLst>
            </p:cNvPr>
            <p:cNvSpPr/>
            <p:nvPr/>
          </p:nvSpPr>
          <p:spPr>
            <a:xfrm>
              <a:off x="1361127" y="-8083"/>
              <a:ext cx="1152245" cy="1650110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070C0"/>
                </a:solidFill>
              </a:endParaRPr>
            </a:p>
          </p:txBody>
        </p:sp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D425201A-B5D3-FED3-F2A4-AAEDCA9BB4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310" y="822687"/>
              <a:ext cx="799752" cy="700831"/>
            </a:xfrm>
            <a:prstGeom prst="rect">
              <a:avLst/>
            </a:prstGeom>
            <a:grpFill/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2779D94-F3B9-7157-7B71-730AEBDCF836}"/>
              </a:ext>
            </a:extLst>
          </p:cNvPr>
          <p:cNvSpPr txBox="1"/>
          <p:nvPr/>
        </p:nvSpPr>
        <p:spPr>
          <a:xfrm>
            <a:off x="5129923" y="3099486"/>
            <a:ext cx="23150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chemeClr val="bg1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감사합니다</a:t>
            </a:r>
            <a:r>
              <a:rPr lang="en-US" altLang="ko-KR" sz="3600" dirty="0">
                <a:solidFill>
                  <a:schemeClr val="bg1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.</a:t>
            </a:r>
            <a:endParaRPr lang="ko-KR" altLang="en-US" sz="3600" dirty="0">
              <a:solidFill>
                <a:schemeClr val="bg1"/>
              </a:solidFill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7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사용자 지정 1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0499E"/>
      </a:accent1>
      <a:accent2>
        <a:srgbClr val="C0D60C"/>
      </a:accent2>
      <a:accent3>
        <a:srgbClr val="F49100"/>
      </a:accent3>
      <a:accent4>
        <a:srgbClr val="10CF9B"/>
      </a:accent4>
      <a:accent5>
        <a:srgbClr val="009DD9"/>
      </a:accent5>
      <a:accent6>
        <a:srgbClr val="A5C249"/>
      </a:accent6>
      <a:hlink>
        <a:srgbClr val="F49100"/>
      </a:hlink>
      <a:folHlink>
        <a:srgbClr val="85DFD0"/>
      </a:folHlink>
    </a:clrScheme>
    <a:fontScheme name="사용자 지정 2">
      <a:majorFont>
        <a:latin typeface="Rajdhani SemiBold"/>
        <a:ea typeface="넥슨 풋볼고딕 L"/>
        <a:cs typeface=""/>
      </a:majorFont>
      <a:minorFont>
        <a:latin typeface="Roboto Light"/>
        <a:ea typeface="Noto Sans KR Light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2878</TotalTime>
  <Words>691</Words>
  <Application>Microsoft Office PowerPoint</Application>
  <PresentationFormat>와이드스크린</PresentationFormat>
  <Paragraphs>133</Paragraphs>
  <Slides>9</Slides>
  <Notes>9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21" baseType="lpstr">
      <vt:lpstr>배달의민족 주아</vt:lpstr>
      <vt:lpstr>Roboto</vt:lpstr>
      <vt:lpstr>Roboto Medium</vt:lpstr>
      <vt:lpstr>Pretendard ExtraBold</vt:lpstr>
      <vt:lpstr>Roboto Black</vt:lpstr>
      <vt:lpstr>Calibri</vt:lpstr>
      <vt:lpstr>맑은 고딕</vt:lpstr>
      <vt:lpstr>Roboto Light</vt:lpstr>
      <vt:lpstr>Wingdings</vt:lpstr>
      <vt:lpstr>Noto Sans KR Medium</vt:lpstr>
      <vt:lpstr>Arial</vt:lpstr>
      <vt:lpstr>Тема Office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shin daniel</dc:creator>
  <cp:lastModifiedBy>Bummo Koo</cp:lastModifiedBy>
  <cp:revision>155</cp:revision>
  <dcterms:created xsi:type="dcterms:W3CDTF">2021-03-22T14:57:48Z</dcterms:created>
  <dcterms:modified xsi:type="dcterms:W3CDTF">2024-09-05T07:49:21Z</dcterms:modified>
</cp:coreProperties>
</file>